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heme/themeOverride1.xml" ContentType="application/vnd.openxmlformats-officedocument.themeOverr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comment1.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2" r:id="rId3"/>
  </p:sldMasterIdLst>
  <p:notesMasterIdLst>
    <p:notesMasterId r:id="rId24"/>
  </p:notesMasterIdLst>
  <p:sldIdLst>
    <p:sldId id="280" r:id="rId4"/>
    <p:sldId id="357" r:id="rId5"/>
    <p:sldId id="362" r:id="rId6"/>
    <p:sldId id="309" r:id="rId7"/>
    <p:sldId id="347" r:id="rId8"/>
    <p:sldId id="349" r:id="rId9"/>
    <p:sldId id="350" r:id="rId10"/>
    <p:sldId id="341" r:id="rId11"/>
    <p:sldId id="291" r:id="rId12"/>
    <p:sldId id="351" r:id="rId13"/>
    <p:sldId id="352" r:id="rId14"/>
    <p:sldId id="312" r:id="rId15"/>
    <p:sldId id="282" r:id="rId16"/>
    <p:sldId id="358" r:id="rId17"/>
    <p:sldId id="329" r:id="rId18"/>
    <p:sldId id="360" r:id="rId19"/>
    <p:sldId id="324" r:id="rId20"/>
    <p:sldId id="366" r:id="rId21"/>
    <p:sldId id="361" r:id="rId22"/>
    <p:sldId id="363" r:id="rId23"/>
  </p:sldIdLst>
  <p:sldSz cx="9144000" cy="5715000" type="screen16x10"/>
  <p:notesSz cx="6858000" cy="9144000"/>
  <p:defaultTextStyle>
    <a:defPPr>
      <a:defRPr lang="en-US"/>
    </a:defPPr>
    <a:lvl1pPr marL="0" algn="l" defTabSz="713203" rtl="0" eaLnBrk="1" latinLnBrk="0" hangingPunct="1">
      <a:defRPr sz="1404" kern="1200">
        <a:solidFill>
          <a:schemeClr val="tx1"/>
        </a:solidFill>
        <a:latin typeface="+mn-lt"/>
        <a:ea typeface="+mn-ea"/>
        <a:cs typeface="+mn-cs"/>
      </a:defRPr>
    </a:lvl1pPr>
    <a:lvl2pPr marL="356602" algn="l" defTabSz="713203" rtl="0" eaLnBrk="1" latinLnBrk="0" hangingPunct="1">
      <a:defRPr sz="1404" kern="1200">
        <a:solidFill>
          <a:schemeClr val="tx1"/>
        </a:solidFill>
        <a:latin typeface="+mn-lt"/>
        <a:ea typeface="+mn-ea"/>
        <a:cs typeface="+mn-cs"/>
      </a:defRPr>
    </a:lvl2pPr>
    <a:lvl3pPr marL="713203" algn="l" defTabSz="713203" rtl="0" eaLnBrk="1" latinLnBrk="0" hangingPunct="1">
      <a:defRPr sz="1404" kern="1200">
        <a:solidFill>
          <a:schemeClr val="tx1"/>
        </a:solidFill>
        <a:latin typeface="+mn-lt"/>
        <a:ea typeface="+mn-ea"/>
        <a:cs typeface="+mn-cs"/>
      </a:defRPr>
    </a:lvl3pPr>
    <a:lvl4pPr marL="1069805" algn="l" defTabSz="713203" rtl="0" eaLnBrk="1" latinLnBrk="0" hangingPunct="1">
      <a:defRPr sz="1404" kern="1200">
        <a:solidFill>
          <a:schemeClr val="tx1"/>
        </a:solidFill>
        <a:latin typeface="+mn-lt"/>
        <a:ea typeface="+mn-ea"/>
        <a:cs typeface="+mn-cs"/>
      </a:defRPr>
    </a:lvl4pPr>
    <a:lvl5pPr marL="1426407" algn="l" defTabSz="713203" rtl="0" eaLnBrk="1" latinLnBrk="0" hangingPunct="1">
      <a:defRPr sz="1404" kern="1200">
        <a:solidFill>
          <a:schemeClr val="tx1"/>
        </a:solidFill>
        <a:latin typeface="+mn-lt"/>
        <a:ea typeface="+mn-ea"/>
        <a:cs typeface="+mn-cs"/>
      </a:defRPr>
    </a:lvl5pPr>
    <a:lvl6pPr marL="1783009" algn="l" defTabSz="713203" rtl="0" eaLnBrk="1" latinLnBrk="0" hangingPunct="1">
      <a:defRPr sz="1404" kern="1200">
        <a:solidFill>
          <a:schemeClr val="tx1"/>
        </a:solidFill>
        <a:latin typeface="+mn-lt"/>
        <a:ea typeface="+mn-ea"/>
        <a:cs typeface="+mn-cs"/>
      </a:defRPr>
    </a:lvl6pPr>
    <a:lvl7pPr marL="2139610" algn="l" defTabSz="713203" rtl="0" eaLnBrk="1" latinLnBrk="0" hangingPunct="1">
      <a:defRPr sz="1404" kern="1200">
        <a:solidFill>
          <a:schemeClr val="tx1"/>
        </a:solidFill>
        <a:latin typeface="+mn-lt"/>
        <a:ea typeface="+mn-ea"/>
        <a:cs typeface="+mn-cs"/>
      </a:defRPr>
    </a:lvl7pPr>
    <a:lvl8pPr marL="2496212" algn="l" defTabSz="713203" rtl="0" eaLnBrk="1" latinLnBrk="0" hangingPunct="1">
      <a:defRPr sz="1404" kern="1200">
        <a:solidFill>
          <a:schemeClr val="tx1"/>
        </a:solidFill>
        <a:latin typeface="+mn-lt"/>
        <a:ea typeface="+mn-ea"/>
        <a:cs typeface="+mn-cs"/>
      </a:defRPr>
    </a:lvl8pPr>
    <a:lvl9pPr marL="2852814" algn="l" defTabSz="713203"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15:guide id="2" pos="144" userDrawn="1">
          <p15:clr>
            <a:srgbClr val="A4A3A4"/>
          </p15:clr>
        </p15:guide>
        <p15:guide id="4" orient="horz" pos="1296" userDrawn="1">
          <p15:clr>
            <a:srgbClr val="A4A3A4"/>
          </p15:clr>
        </p15:guide>
        <p15:guide id="5" pos="2880" userDrawn="1">
          <p15:clr>
            <a:srgbClr val="A4A3A4"/>
          </p15:clr>
        </p15:guide>
        <p15:guide id="6" orient="horz" pos="1800" userDrawn="1">
          <p15:clr>
            <a:srgbClr val="A4A3A4"/>
          </p15:clr>
        </p15:guide>
        <p15:guide id="7" pos="4464" userDrawn="1">
          <p15:clr>
            <a:srgbClr val="A4A3A4"/>
          </p15:clr>
        </p15:guide>
        <p15:guide id="8" pos="405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3FC6D0"/>
    <a:srgbClr val="00B0BD"/>
    <a:srgbClr val="FFB900"/>
    <a:srgbClr val="00BCF2"/>
    <a:srgbClr val="00B294"/>
    <a:srgbClr val="BAD80A"/>
    <a:srgbClr val="FFFFFF"/>
    <a:srgbClr val="004B50"/>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3605" autoAdjust="0"/>
    <p:restoredTop sz="53747" autoAdjust="0"/>
  </p:normalViewPr>
  <p:slideViewPr>
    <p:cSldViewPr snapToGrid="0">
      <p:cViewPr varScale="1">
        <p:scale>
          <a:sx n="132" d="100"/>
          <a:sy n="132" d="100"/>
        </p:scale>
        <p:origin x="1716" y="102"/>
      </p:cViewPr>
      <p:guideLst>
        <p:guide pos="144"/>
        <p:guide orient="horz" pos="1296"/>
        <p:guide pos="2880"/>
        <p:guide orient="horz" pos="1800"/>
        <p:guide pos="4464"/>
        <p:guide pos="405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viewProps" Target="viewProps.xml"/><Relationship Id="rId30" Type="http://schemas.microsoft.com/office/2015/10/relationships/revisionInfo" Target="revisionInfo.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17-10-15T13:26:19.735" idx="10">
    <p:pos x="5770" y="0"/>
    <p:text>Replace background image with younger kids.</p:text>
    <p:extLst>
      <p:ext uri="{C676402C-5697-4E1C-873F-D02D1690AC5C}">
        <p15:threadingInfo xmlns:p15="http://schemas.microsoft.com/office/powerpoint/2012/main" timeZoneBias="420"/>
      </p:ext>
    </p:extLst>
  </p:cm>
</p: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jpg>
</file>

<file path=ppt/media/image27.png>
</file>

<file path=ppt/media/image28.png>
</file>

<file path=ppt/media/image29.png>
</file>

<file path=ppt/media/image3.png>
</file>

<file path=ppt/media/image30.png>
</file>

<file path=ppt/media/image31.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2F3BE2-5C17-F645-BF93-BBD4DADA8A4A}" type="datetimeFigureOut">
              <a:rPr lang="en-US" smtClean="0"/>
              <a:t>11/1/2017</a:t>
            </a:fld>
            <a:endParaRPr lang="hu-HU"/>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F0EC2C-E6BA-F248-9EDA-113245C923E1}" type="slidenum">
              <a:rPr lang="en-US" smtClean="0"/>
              <a:t>‹#›</a:t>
            </a:fld>
            <a:endParaRPr lang="hu-HU"/>
          </a:p>
        </p:txBody>
      </p:sp>
    </p:spTree>
    <p:extLst>
      <p:ext uri="{BB962C8B-B14F-4D97-AF65-F5344CB8AC3E}">
        <p14:creationId xmlns:p14="http://schemas.microsoft.com/office/powerpoint/2010/main" val="535615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ducation.minecraft.net/" TargetMode="External"/><Relationship Id="rId7" Type="http://schemas.openxmlformats.org/officeDocument/2006/relationships/hyperlink" Target="http://studio.code.org/"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studio.code.org/" TargetMode="External"/><Relationship Id="rId5" Type="http://schemas.openxmlformats.org/officeDocument/2006/relationships/hyperlink" Target="http://code.org/educate" TargetMode="External"/><Relationship Id="rId4" Type="http://schemas.openxmlformats.org/officeDocument/2006/relationships/hyperlink" Target="https://code.org/educate"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microsoft.com/en-us/legal/intellectualproperty/trademarks/en-us.aspx"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hu-HU" b="0" u="none" dirty="0"/>
              <a:t>A következő bemutató 5–10 éves fiatalok számára készült. A tevékenységre ajánlatos 60 percet szánni. Fiatalabb résztvevők esetén vegye az időt rövidebbre. </a:t>
            </a:r>
            <a:endParaRPr lang="hu-HU" b="1" u="sng" dirty="0"/>
          </a:p>
          <a:p>
            <a:endParaRPr lang="hu-HU" b="1" u="sng" dirty="0"/>
          </a:p>
          <a:p>
            <a:r>
              <a:rPr lang="hu-HU" b="1" u="sng" dirty="0"/>
              <a:t>MINTASZÖVEG: </a:t>
            </a:r>
          </a:p>
          <a:p>
            <a:endParaRPr lang="hu-HU" b="1" u="sng" dirty="0"/>
          </a:p>
          <a:p>
            <a:pPr>
              <a:defRPr/>
            </a:pPr>
            <a:r>
              <a:rPr lang="hu-HU" dirty="0"/>
              <a:t>„Sziasztok</a:t>
            </a:r>
            <a:r>
              <a:rPr lang="hu-HU" kern="1200" dirty="0">
                <a:effectLst/>
                <a:latin typeface="+mn-lt"/>
              </a:rPr>
              <a:t>! &lt;név&gt; vagyok, a &lt;szervezet&gt;-től. </a:t>
            </a:r>
            <a:r>
              <a:rPr lang="hu-HU" dirty="0"/>
              <a:t>Ma Hour of Code™-ozni fogunk a Minecrafttal. Az </a:t>
            </a:r>
            <a:r>
              <a:rPr lang="hu-HU" kern="1200" dirty="0">
                <a:effectLst/>
                <a:latin typeface="+mn-lt"/>
              </a:rPr>
              <a:t>Hour of Code™</a:t>
            </a:r>
            <a:r>
              <a:rPr lang="hu-HU" dirty="0"/>
              <a:t> egy, </a:t>
            </a:r>
            <a:r>
              <a:rPr lang="hu-HU" kern="1200" dirty="0">
                <a:effectLst/>
                <a:latin typeface="+mn-lt"/>
              </a:rPr>
              <a:t>a Code.org nonprofit szervezet által szervezett globális mozgalom, amely azt akarja megmutatni, hogy bárki elsajátíthatja a kódolás alapjait. Ma ti is a részesei lesztek ennek,</a:t>
            </a:r>
            <a:r>
              <a:rPr lang="hu-HU" dirty="0"/>
              <a:t> ha a Microsoft új Minecraft Hour of Code™ oktatóprogramját használva megtanultok kódolni. Mielőtt azonban belekezdenénk, beszéljünk egy kicsit arról, hogy mi a kódolás, miért fontos, és miért olyan szórakoztató!”</a:t>
            </a:r>
            <a:endParaRPr lang="hu-HU" b="1" u="sng" dirty="0"/>
          </a:p>
          <a:p>
            <a:endParaRPr lang="hu-HU" b="1" u="sng" dirty="0"/>
          </a:p>
          <a:p>
            <a:endParaRPr lang="hu-HU" b="1" u="sng" dirty="0"/>
          </a:p>
          <a:p>
            <a:r>
              <a:rPr lang="hu-HU" b="1" u="sng" dirty="0"/>
              <a:t>A DIA CÉLJA:</a:t>
            </a:r>
            <a:r>
              <a:rPr lang="hu-HU" dirty="0"/>
              <a:t> </a:t>
            </a:r>
          </a:p>
          <a:p>
            <a:endParaRPr lang="hu-HU" b="0" u="none" baseline="0" dirty="0"/>
          </a:p>
          <a:p>
            <a:r>
              <a:rPr lang="hu-HU" b="0" u="none" baseline="0" dirty="0"/>
              <a:t>A résztvevők Hour of Code™ iránti érdeklődésének a felkeltése!</a:t>
            </a:r>
          </a:p>
          <a:p>
            <a:endParaRPr lang="hu-HU" b="0" u="none" baseline="0" dirty="0"/>
          </a:p>
          <a:p>
            <a:r>
              <a:rPr lang="hu-HU" b="1" u="sng" baseline="0" dirty="0"/>
              <a:t>MEGJEGYZÉS A KÖZVETÍTŐNEK:</a:t>
            </a:r>
          </a:p>
          <a:p>
            <a:r>
              <a:rPr lang="hu-HU" sz="1200" kern="1200" dirty="0">
                <a:solidFill>
                  <a:schemeClr val="tx1"/>
                </a:solidFill>
                <a:effectLst/>
                <a:latin typeface="+mn-lt"/>
              </a:rPr>
              <a:t>Ne feledje, hogy az esemény elsődleges célja, hogy a résztvevők megismerkedjenek az oktatóprogrammal. Ennek megfelelően korlátozza a bemutatkozására szánt időt. A csomagban található diák többségét úgy tervezték, hogy csak rendkívül röviden mutassák a gyors, beszélgetéses bemutató támogatására.</a:t>
            </a:r>
            <a:endParaRPr lang="hu-HU" b="1" u="sng" dirty="0"/>
          </a:p>
          <a:p>
            <a:endParaRPr lang="hu-HU" b="1" u="sng" dirty="0"/>
          </a:p>
          <a:p>
            <a:endParaRPr lang="hu-HU" b="1" dirty="0"/>
          </a:p>
          <a:p>
            <a:r>
              <a:rPr lang="hu-HU" b="1" u="sng" dirty="0"/>
              <a:t>UTASÍTÁSOK A DIA KÉPEIRE VONATKOZÓAN:</a:t>
            </a:r>
            <a:endParaRPr lang="hu-HU" sz="1200" u="sng" kern="1200" dirty="0">
              <a:solidFill>
                <a:schemeClr val="tx1"/>
              </a:solidFill>
              <a:effectLst/>
              <a:latin typeface="+mn-lt"/>
              <a:ea typeface="+mn-ea"/>
              <a:cs typeface="+mn-cs"/>
            </a:endParaRPr>
          </a:p>
          <a:p>
            <a:endParaRPr lang="hu-HU" sz="1200" kern="1200" dirty="0">
              <a:solidFill>
                <a:schemeClr val="tx1"/>
              </a:solidFill>
              <a:effectLst/>
              <a:latin typeface="+mn-lt"/>
              <a:ea typeface="+mn-ea"/>
              <a:cs typeface="+mn-cs"/>
            </a:endParaRPr>
          </a:p>
          <a:p>
            <a:r>
              <a:rPr lang="hu-HU" sz="1200" kern="1200" dirty="0">
                <a:solidFill>
                  <a:schemeClr val="tx1"/>
                </a:solidFill>
                <a:effectLst/>
                <a:latin typeface="+mn-lt"/>
              </a:rPr>
              <a:t>A kép az Hour of Code™ eseményeken való globális részvételt fejezi ki. </a:t>
            </a:r>
          </a:p>
        </p:txBody>
      </p:sp>
      <p:sp>
        <p:nvSpPr>
          <p:cNvPr id="4" name="Slide Number Placeholder 3"/>
          <p:cNvSpPr>
            <a:spLocks noGrp="1"/>
          </p:cNvSpPr>
          <p:nvPr>
            <p:ph type="sldNum" sz="quarter" idx="10"/>
          </p:nvPr>
        </p:nvSpPr>
        <p:spPr/>
        <p:txBody>
          <a:bodyPr/>
          <a:lstStyle/>
          <a:p>
            <a:fld id="{88F0EC2C-E6BA-F248-9EDA-113245C923E1}" type="slidenum">
              <a:rPr lang="en-US" smtClean="0"/>
              <a:t>1</a:t>
            </a:fld>
            <a:endParaRPr lang="hu-HU"/>
          </a:p>
        </p:txBody>
      </p:sp>
    </p:spTree>
    <p:extLst>
      <p:ext uri="{BB962C8B-B14F-4D97-AF65-F5344CB8AC3E}">
        <p14:creationId xmlns:p14="http://schemas.microsoft.com/office/powerpoint/2010/main" val="5589337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a:t>MINTASZÖVEG:</a:t>
            </a:r>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a:p>
          <a:p>
            <a:r>
              <a:rPr lang="hu-HU"/>
              <a:t>„</a:t>
            </a:r>
            <a:r>
              <a:rPr lang="hu-HU" sz="1200" kern="1200">
                <a:solidFill>
                  <a:schemeClr val="tx1"/>
                </a:solidFill>
                <a:effectLst/>
                <a:latin typeface="+mn-lt"/>
              </a:rPr>
              <a:t>A kódolással új dolgok is alkothatók, tehát edzi a fantáziát és a kreativitást!”</a:t>
            </a:r>
          </a:p>
          <a:p>
            <a:endParaRPr lang="hu-HU" b="1" u="sng"/>
          </a:p>
          <a:p>
            <a:endParaRPr lang="hu-HU"/>
          </a:p>
        </p:txBody>
      </p:sp>
      <p:sp>
        <p:nvSpPr>
          <p:cNvPr id="4" name="Slide Number Placeholder 3"/>
          <p:cNvSpPr>
            <a:spLocks noGrp="1"/>
          </p:cNvSpPr>
          <p:nvPr>
            <p:ph type="sldNum" sz="quarter" idx="10"/>
          </p:nvPr>
        </p:nvSpPr>
        <p:spPr/>
        <p:txBody>
          <a:bodyPr/>
          <a:lstStyle/>
          <a:p>
            <a:fld id="{88F0EC2C-E6BA-F248-9EDA-113245C923E1}" type="slidenum">
              <a:rPr lang="en-US" smtClean="0"/>
              <a:t>10</a:t>
            </a:fld>
            <a:endParaRPr lang="hu-HU"/>
          </a:p>
        </p:txBody>
      </p:sp>
    </p:spTree>
    <p:extLst>
      <p:ext uri="{BB962C8B-B14F-4D97-AF65-F5344CB8AC3E}">
        <p14:creationId xmlns:p14="http://schemas.microsoft.com/office/powerpoint/2010/main" val="5724230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a:t>MINTASZÖVEG:</a:t>
            </a:r>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a:p>
          <a:p>
            <a:pPr marL="0" marR="0" indent="0" algn="l" defTabSz="914400" rtl="0" eaLnBrk="1" fontAlgn="auto" latinLnBrk="0" hangingPunct="1">
              <a:lnSpc>
                <a:spcPct val="100000"/>
              </a:lnSpc>
              <a:spcBef>
                <a:spcPts val="0"/>
              </a:spcBef>
              <a:spcAft>
                <a:spcPts val="0"/>
              </a:spcAft>
              <a:buClrTx/>
              <a:buSzTx/>
              <a:buFontTx/>
              <a:buNone/>
              <a:tabLst/>
              <a:defRPr/>
            </a:pPr>
            <a:r>
              <a:rPr lang="hu-HU"/>
              <a:t>„A kódolás csoporttevékenység! Tekintettel arra, hogy minden kódoló problémát old meg és a fantáziáját használja, ezért a kódolók </a:t>
            </a:r>
            <a:r>
              <a:rPr lang="hu-HU" sz="1200" kern="1200">
                <a:solidFill>
                  <a:schemeClr val="tx1"/>
                </a:solidFill>
                <a:effectLst/>
                <a:latin typeface="+mn-lt"/>
              </a:rPr>
              <a:t>egymást segítik azáltal, hogy megosztják egymással az ötleteiket és megoldásaikat!” </a:t>
            </a:r>
            <a:endParaRPr lang="hu-HU"/>
          </a:p>
          <a:p>
            <a:endParaRPr lang="hu-HU" b="1" u="sng"/>
          </a:p>
          <a:p>
            <a:endParaRPr lang="hu-HU"/>
          </a:p>
        </p:txBody>
      </p:sp>
      <p:sp>
        <p:nvSpPr>
          <p:cNvPr id="4" name="Slide Number Placeholder 3"/>
          <p:cNvSpPr>
            <a:spLocks noGrp="1"/>
          </p:cNvSpPr>
          <p:nvPr>
            <p:ph type="sldNum" sz="quarter" idx="10"/>
          </p:nvPr>
        </p:nvSpPr>
        <p:spPr/>
        <p:txBody>
          <a:bodyPr/>
          <a:lstStyle/>
          <a:p>
            <a:fld id="{88F0EC2C-E6BA-F248-9EDA-113245C923E1}" type="slidenum">
              <a:rPr lang="en-US" smtClean="0"/>
              <a:t>11</a:t>
            </a:fld>
            <a:endParaRPr lang="hu-HU"/>
          </a:p>
        </p:txBody>
      </p:sp>
    </p:spTree>
    <p:extLst>
      <p:ext uri="{BB962C8B-B14F-4D97-AF65-F5344CB8AC3E}">
        <p14:creationId xmlns:p14="http://schemas.microsoft.com/office/powerpoint/2010/main" val="258641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b="1" u="sng"/>
              <a:t>MINTASZÖVEG:</a:t>
            </a:r>
          </a:p>
          <a:p>
            <a:endParaRPr lang="hu-HU" b="1" u="sng"/>
          </a:p>
          <a:p>
            <a:r>
              <a:rPr lang="hu-HU" sz="1200" kern="1200">
                <a:solidFill>
                  <a:schemeClr val="tx1"/>
                </a:solidFill>
                <a:effectLst/>
                <a:latin typeface="+mn-lt"/>
              </a:rPr>
              <a:t>„Mit szerettek csinálni?Legyen az bármi – olvasás, sportolás, divat, videojátékozás.”</a:t>
            </a:r>
            <a:endParaRPr lang="hu-HU" b="1" u="sng"/>
          </a:p>
          <a:p>
            <a:endParaRPr lang="hu-HU" b="1" u="sng"/>
          </a:p>
          <a:p>
            <a:r>
              <a:rPr lang="hu-HU" b="1" u="sng"/>
              <a:t>A DIA CÉLJA:</a:t>
            </a:r>
          </a:p>
          <a:p>
            <a:endParaRPr lang="hu-HU" b="1" u="sng"/>
          </a:p>
          <a:p>
            <a:pPr marL="0" marR="0" indent="0" algn="l" defTabSz="914400" rtl="0" eaLnBrk="1" fontAlgn="auto" latinLnBrk="0" hangingPunct="1">
              <a:lnSpc>
                <a:spcPct val="100000"/>
              </a:lnSpc>
              <a:spcBef>
                <a:spcPts val="0"/>
              </a:spcBef>
              <a:spcAft>
                <a:spcPts val="0"/>
              </a:spcAft>
              <a:buClrTx/>
              <a:buSzTx/>
              <a:buFontTx/>
              <a:buNone/>
              <a:tabLst/>
              <a:defRPr/>
            </a:pPr>
            <a:r>
              <a:rPr lang="hu-HU" sz="1200" kern="1200">
                <a:solidFill>
                  <a:schemeClr val="tx1"/>
                </a:solidFill>
                <a:effectLst/>
                <a:latin typeface="+mn-lt"/>
              </a:rPr>
              <a:t>A kódolásnak a technológiai iparág érdekein kívül eső társasági tevékenységként való pozicionálása, ami által jobban meg lehet fogni a fiatalokat. A cél, hogy megmozgassuk a fantáziájukat, hogy egy valami iránt meglévő lelkesedésüket hogyan használhatnák fel egy kódolási projektben, mely aztán segíti továbbtáplálni ezt a lelkesedést. </a:t>
            </a:r>
            <a:endParaRPr lang="hu-HU" b="1" u="sng"/>
          </a:p>
          <a:p>
            <a:endParaRPr lang="hu-HU" b="1"/>
          </a:p>
          <a:p>
            <a:r>
              <a:rPr lang="hu-HU" b="1" u="sng"/>
              <a:t>MEGJEGYZÉS A KÖZVETÍTŐNEK: </a:t>
            </a:r>
            <a:r>
              <a:rPr lang="hu-HU"/>
              <a:t>Kérje meg a résztvevőket, hogy mondják el, mi iránt lelkesednek és milyen ötleteik vannak</a:t>
            </a:r>
          </a:p>
        </p:txBody>
      </p:sp>
      <p:sp>
        <p:nvSpPr>
          <p:cNvPr id="4" name="Slide Number Placeholder 3"/>
          <p:cNvSpPr>
            <a:spLocks noGrp="1"/>
          </p:cNvSpPr>
          <p:nvPr>
            <p:ph type="sldNum" sz="quarter" idx="10"/>
          </p:nvPr>
        </p:nvSpPr>
        <p:spPr/>
        <p:txBody>
          <a:bodyPr/>
          <a:lstStyle/>
          <a:p>
            <a:fld id="{88F0EC2C-E6BA-F248-9EDA-113245C923E1}" type="slidenum">
              <a:rPr lang="en-US" smtClean="0"/>
              <a:t>12</a:t>
            </a:fld>
            <a:endParaRPr lang="hu-HU"/>
          </a:p>
        </p:txBody>
      </p:sp>
    </p:spTree>
    <p:extLst>
      <p:ext uri="{BB962C8B-B14F-4D97-AF65-F5344CB8AC3E}">
        <p14:creationId xmlns:p14="http://schemas.microsoft.com/office/powerpoint/2010/main" val="1188437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b="1" u="sng"/>
              <a:t>MINTASZÖVEG:</a:t>
            </a:r>
          </a:p>
          <a:p>
            <a:endParaRPr lang="hu-HU" b="1" u="sng"/>
          </a:p>
          <a:p>
            <a:r>
              <a:rPr lang="hu-HU" b="0" u="none"/>
              <a:t>„A kódolás az összes kedvenc elfoglaltságotok területén használható!”</a:t>
            </a:r>
          </a:p>
          <a:p>
            <a:endParaRPr lang="hu-HU" b="0" u="none" baseline="0"/>
          </a:p>
          <a:p>
            <a:r>
              <a:rPr lang="hu-HU" b="0" u="none" baseline="0"/>
              <a:t>*MEGEMLÍTENDŐ PÉLDÁK</a:t>
            </a:r>
          </a:p>
          <a:p>
            <a:pPr marL="628650" lvl="1" indent="-171450">
              <a:buFont typeface="Arial"/>
              <a:buChar char="•"/>
            </a:pPr>
            <a:r>
              <a:rPr lang="hu-HU" sz="1200" kern="1200">
                <a:solidFill>
                  <a:schemeClr val="tx1"/>
                </a:solidFill>
                <a:effectLst/>
                <a:latin typeface="+mn-lt"/>
              </a:rPr>
              <a:t>Ha szeretitek a </a:t>
            </a:r>
            <a:r>
              <a:rPr lang="hu-HU" sz="1200" b="1" kern="1200">
                <a:solidFill>
                  <a:schemeClr val="tx1"/>
                </a:solidFill>
                <a:effectLst/>
                <a:latin typeface="+mn-lt"/>
              </a:rPr>
              <a:t>filmeket</a:t>
            </a:r>
            <a:r>
              <a:rPr lang="hu-HU" sz="1200" kern="1200">
                <a:solidFill>
                  <a:schemeClr val="tx1"/>
                </a:solidFill>
                <a:effectLst/>
                <a:latin typeface="+mn-lt"/>
              </a:rPr>
              <a:t>, létrehozhattok egy alkalmazást, ahol a filmeket másokkal értékelhetitek és megbeszélhetitek</a:t>
            </a:r>
            <a:endParaRPr lang="hu-HU">
              <a:effectLst/>
            </a:endParaRPr>
          </a:p>
          <a:p>
            <a:pPr marL="628650" lvl="1" indent="-171450">
              <a:buFont typeface="Arial"/>
              <a:buChar char="•"/>
            </a:pPr>
            <a:r>
              <a:rPr lang="hu-HU" sz="1200" kern="1200">
                <a:solidFill>
                  <a:schemeClr val="tx1"/>
                </a:solidFill>
                <a:effectLst/>
                <a:latin typeface="+mn-lt"/>
              </a:rPr>
              <a:t>Ha szeretitek a </a:t>
            </a:r>
            <a:r>
              <a:rPr lang="hu-HU" sz="1200" b="1" kern="1200">
                <a:solidFill>
                  <a:schemeClr val="tx1"/>
                </a:solidFill>
                <a:effectLst/>
                <a:latin typeface="+mn-lt"/>
              </a:rPr>
              <a:t>videojátékokat</a:t>
            </a:r>
            <a:r>
              <a:rPr lang="hu-HU" sz="1200" kern="1200">
                <a:solidFill>
                  <a:schemeClr val="tx1"/>
                </a:solidFill>
                <a:effectLst/>
                <a:latin typeface="+mn-lt"/>
              </a:rPr>
              <a:t>, létrehozhatjátok saját játékotokat</a:t>
            </a:r>
          </a:p>
          <a:p>
            <a:pPr marL="628650" lvl="1" indent="-171450">
              <a:buFont typeface="Arial"/>
              <a:buChar char="•"/>
            </a:pPr>
            <a:r>
              <a:rPr lang="hu-HU" sz="1200" kern="1200">
                <a:solidFill>
                  <a:schemeClr val="tx1"/>
                </a:solidFill>
                <a:effectLst/>
                <a:latin typeface="+mn-lt"/>
              </a:rPr>
              <a:t>Ha szeretitek a </a:t>
            </a:r>
            <a:r>
              <a:rPr lang="hu-HU" sz="1200" b="1" kern="1200">
                <a:solidFill>
                  <a:schemeClr val="tx1"/>
                </a:solidFill>
                <a:effectLst/>
                <a:latin typeface="+mn-lt"/>
              </a:rPr>
              <a:t>sportot</a:t>
            </a:r>
            <a:r>
              <a:rPr lang="hu-HU" sz="1200" kern="1200">
                <a:solidFill>
                  <a:schemeClr val="tx1"/>
                </a:solidFill>
                <a:effectLst/>
                <a:latin typeface="+mn-lt"/>
              </a:rPr>
              <a:t>, létrehozhattok egy alkalmazást, mely a kedvenc csapatotok statisztikáit mutatja </a:t>
            </a:r>
          </a:p>
          <a:p>
            <a:pPr marL="628650" lvl="1" indent="-171450">
              <a:buFont typeface="Arial"/>
              <a:buChar char="•"/>
            </a:pPr>
            <a:r>
              <a:rPr lang="hu-HU" sz="1200" kern="1200">
                <a:solidFill>
                  <a:schemeClr val="tx1"/>
                </a:solidFill>
                <a:effectLst/>
                <a:latin typeface="+mn-lt"/>
              </a:rPr>
              <a:t>Ha szeretitek a </a:t>
            </a:r>
            <a:r>
              <a:rPr lang="hu-HU" sz="1200" b="1" kern="1200">
                <a:solidFill>
                  <a:schemeClr val="tx1"/>
                </a:solidFill>
                <a:effectLst/>
                <a:latin typeface="+mn-lt"/>
              </a:rPr>
              <a:t>rajzfilmeket és szuperhősöket</a:t>
            </a:r>
            <a:r>
              <a:rPr lang="hu-HU" sz="1200" kern="1200">
                <a:solidFill>
                  <a:schemeClr val="tx1"/>
                </a:solidFill>
                <a:effectLst/>
                <a:latin typeface="+mn-lt"/>
              </a:rPr>
              <a:t>, létrehozhattok egy webhelyet a kedvenc szereplőitekről </a:t>
            </a:r>
            <a:endParaRPr lang="hu-HU">
              <a:effectLst/>
            </a:endParaRPr>
          </a:p>
          <a:p>
            <a:endParaRPr lang="hu-HU" b="1" u="sng"/>
          </a:p>
          <a:p>
            <a:r>
              <a:rPr lang="hu-HU" b="1" u="sng"/>
              <a:t>A DIA CÉLJA:</a:t>
            </a:r>
          </a:p>
          <a:p>
            <a:endParaRPr lang="hu-HU" b="1" u="sng"/>
          </a:p>
          <a:p>
            <a:pPr marL="0" marR="0" indent="0" algn="l" defTabSz="914400" rtl="0" eaLnBrk="1" fontAlgn="auto" latinLnBrk="0" hangingPunct="1">
              <a:lnSpc>
                <a:spcPct val="100000"/>
              </a:lnSpc>
              <a:spcBef>
                <a:spcPts val="0"/>
              </a:spcBef>
              <a:spcAft>
                <a:spcPts val="0"/>
              </a:spcAft>
              <a:buClrTx/>
              <a:buSzTx/>
              <a:buFontTx/>
              <a:buNone/>
              <a:tabLst/>
              <a:defRPr/>
            </a:pPr>
            <a:r>
              <a:rPr lang="hu-HU" sz="1200" kern="1200">
                <a:solidFill>
                  <a:schemeClr val="tx1"/>
                </a:solidFill>
                <a:effectLst/>
                <a:latin typeface="+mn-lt"/>
              </a:rPr>
              <a:t>Annak hangsúlyozása, hogy azonfelül, hogy a kódolás újfajta szórakozási lehetőséget kínál, és felfedezhetjük, hogy a kódolást hol lehet alkalmazni, ráadásul a kódolásunk végtermékét még meg is oszthatjuk és együtt használhatjuk barátainkkal.</a:t>
            </a:r>
          </a:p>
          <a:p>
            <a:endParaRPr lang="hu-HU" b="1"/>
          </a:p>
          <a:p>
            <a:pPr marL="0" marR="0" indent="0" algn="l" defTabSz="914400" rtl="0" eaLnBrk="1" fontAlgn="auto" latinLnBrk="0" hangingPunct="1">
              <a:lnSpc>
                <a:spcPct val="100000"/>
              </a:lnSpc>
              <a:spcBef>
                <a:spcPts val="0"/>
              </a:spcBef>
              <a:spcAft>
                <a:spcPts val="0"/>
              </a:spcAft>
              <a:buClrTx/>
              <a:buSzTx/>
              <a:buFontTx/>
              <a:buNone/>
              <a:tabLst/>
              <a:defRPr/>
            </a:pPr>
            <a:endParaRPr lang="hu-HU"/>
          </a:p>
          <a:p>
            <a:endParaRPr lang="hu-HU"/>
          </a:p>
        </p:txBody>
      </p:sp>
      <p:sp>
        <p:nvSpPr>
          <p:cNvPr id="4" name="Slide Number Placeholder 3"/>
          <p:cNvSpPr>
            <a:spLocks noGrp="1"/>
          </p:cNvSpPr>
          <p:nvPr>
            <p:ph type="sldNum" sz="quarter" idx="10"/>
          </p:nvPr>
        </p:nvSpPr>
        <p:spPr/>
        <p:txBody>
          <a:bodyPr/>
          <a:lstStyle/>
          <a:p>
            <a:fld id="{88F0EC2C-E6BA-F248-9EDA-113245C923E1}" type="slidenum">
              <a:rPr lang="en-US" smtClean="0"/>
              <a:t>13</a:t>
            </a:fld>
            <a:endParaRPr lang="hu-HU"/>
          </a:p>
        </p:txBody>
      </p:sp>
    </p:spTree>
    <p:extLst>
      <p:ext uri="{BB962C8B-B14F-4D97-AF65-F5344CB8AC3E}">
        <p14:creationId xmlns:p14="http://schemas.microsoft.com/office/powerpoint/2010/main" val="713397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dirty="0"/>
              <a:t>MINTASZÖVEG:</a:t>
            </a:r>
          </a:p>
          <a:p>
            <a:endParaRPr lang="hu-HU" b="1" u="sng" dirty="0"/>
          </a:p>
          <a:p>
            <a:pPr marL="0" marR="0" lvl="0" indent="0" algn="l" defTabSz="914400" rtl="0" eaLnBrk="1" fontAlgn="auto" latinLnBrk="0" hangingPunct="1">
              <a:lnSpc>
                <a:spcPct val="100000"/>
              </a:lnSpc>
              <a:spcBef>
                <a:spcPts val="0"/>
              </a:spcBef>
              <a:spcAft>
                <a:spcPts val="0"/>
              </a:spcAft>
              <a:buClrTx/>
              <a:buSzTx/>
              <a:buFontTx/>
              <a:buNone/>
              <a:tabLst/>
              <a:defRPr/>
            </a:pPr>
            <a:r>
              <a:rPr lang="hu-HU" dirty="0"/>
              <a:t>„Készen álltok a kódolás elkezdésére? Akkor hát kezdjük! A mai </a:t>
            </a:r>
            <a:r>
              <a:rPr lang="hu-HU" sz="1200" dirty="0">
                <a:solidFill>
                  <a:schemeClr val="bg1"/>
                </a:solidFill>
                <a:latin typeface="Segoe UI Light" panose="020B0502040204020203" pitchFamily="34" charset="0"/>
              </a:rPr>
              <a:t>Hour of Code™</a:t>
            </a:r>
            <a:r>
              <a:rPr lang="hu-HU" dirty="0"/>
              <a:t>-on egy, a </a:t>
            </a:r>
            <a:r>
              <a:rPr lang="hu-HU" sz="1200" kern="1200" dirty="0">
                <a:solidFill>
                  <a:schemeClr val="tx1"/>
                </a:solidFill>
                <a:effectLst/>
                <a:latin typeface="+mn-lt"/>
              </a:rPr>
              <a:t>Minecraft játék által ihletett oktatóprogrammal fogunk tanulni</a:t>
            </a:r>
            <a:r>
              <a:rPr lang="hu-HU" dirty="0"/>
              <a:t>!</a:t>
            </a:r>
            <a:r>
              <a:rPr lang="hu-HU" b="0" u="none" baseline="0" dirty="0"/>
              <a:t> </a:t>
            </a:r>
            <a:r>
              <a:rPr lang="hu-HU" dirty="0"/>
              <a:t>Az </a:t>
            </a:r>
            <a:r>
              <a:rPr lang="hu-HU" sz="1200" kern="1200" dirty="0">
                <a:solidFill>
                  <a:schemeClr val="tx1"/>
                </a:solidFill>
                <a:effectLst/>
                <a:latin typeface="+mn-lt"/>
              </a:rPr>
              <a:t>oktatóprogram a Minecraft videojáték szereplőit és témáját használja, de ez nem maga a játék.</a:t>
            </a:r>
            <a:r>
              <a:rPr lang="en-US" sz="1200" kern="1200" dirty="0">
                <a:solidFill>
                  <a:schemeClr val="tx1"/>
                </a:solidFill>
                <a:effectLst/>
                <a:latin typeface="+mn-lt"/>
              </a:rPr>
              <a:t> </a:t>
            </a:r>
            <a:r>
              <a:rPr lang="hu-HU" sz="1200" kern="1200" dirty="0">
                <a:solidFill>
                  <a:schemeClr val="tx1"/>
                </a:solidFill>
                <a:effectLst/>
                <a:latin typeface="+mn-lt"/>
              </a:rPr>
              <a:t>A Minecraft Hour of Code™ oktatóprogramban találkozni fogtok az „ügynök”-kel, és olyan kódolási technikákat tanultok meg használni, mint pl. a hurkolás, a hibakeresés, valamint a saját feladványmegoldásaitok kivitelezéséhez használatos függvények, továbbá megnézhetitek, hogy az ügynök hogyan hajtja végre a parancsaitokat.”</a:t>
            </a:r>
            <a:endParaRPr lang="hu-HU" sz="1200" b="0" baseline="0" dirty="0"/>
          </a:p>
          <a:p>
            <a:endParaRPr lang="hu-HU" b="0" u="none" dirty="0"/>
          </a:p>
          <a:p>
            <a:pPr marL="0" marR="0" lvl="0" indent="0" algn="l" defTabSz="914400" rtl="0" eaLnBrk="1" fontAlgn="auto" latinLnBrk="0" hangingPunct="1">
              <a:lnSpc>
                <a:spcPct val="100000"/>
              </a:lnSpc>
              <a:spcBef>
                <a:spcPts val="0"/>
              </a:spcBef>
              <a:spcAft>
                <a:spcPts val="0"/>
              </a:spcAft>
              <a:buClrTx/>
              <a:buSzTx/>
              <a:buFontTx/>
              <a:buNone/>
              <a:tabLst/>
              <a:defRPr/>
            </a:pPr>
            <a:r>
              <a:rPr lang="hu-HU" sz="1200" b="0" u="none" baseline="0" dirty="0"/>
              <a:t>„Ma összesen _____ játékidő áll a rendelkezésetekre. Ha elakadnátok, legyetek türelmesek, próbáljátok meg másképpen megoldani a problémát. Ha továbbra se megy, kérdezzétek meg a szomszédotokat. És végső esetben, ha én kellek, [emeljétek fel a kezetek, jelentkezzetek stb.]. </a:t>
            </a:r>
          </a:p>
          <a:p>
            <a:pPr marL="0" marR="0" lvl="0" indent="0" algn="l" defTabSz="914400" rtl="0" eaLnBrk="1" fontAlgn="auto" latinLnBrk="0" hangingPunct="1">
              <a:lnSpc>
                <a:spcPct val="100000"/>
              </a:lnSpc>
              <a:spcBef>
                <a:spcPts val="0"/>
              </a:spcBef>
              <a:spcAft>
                <a:spcPts val="0"/>
              </a:spcAft>
              <a:buClrTx/>
              <a:buSzTx/>
              <a:buFontTx/>
              <a:buNone/>
              <a:tabLst/>
              <a:defRPr/>
            </a:pPr>
            <a:endParaRPr lang="hu-HU" sz="1200" b="0" u="none"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hu-HU" sz="1200" b="0" u="none" baseline="0" dirty="0"/>
              <a:t>Ne feledjétek, hogy fejhallgató van rajtatok!”</a:t>
            </a:r>
            <a:endParaRPr lang="hu-HU" sz="1200" b="0" u="none" dirty="0"/>
          </a:p>
          <a:p>
            <a:endParaRPr lang="hu-HU" b="0" u="none" dirty="0"/>
          </a:p>
          <a:p>
            <a:endParaRPr lang="hu-HU" b="1" u="sng" dirty="0"/>
          </a:p>
          <a:p>
            <a:r>
              <a:rPr lang="hu-HU" b="1" u="sng" dirty="0"/>
              <a:t>A DIA CÉLJA:</a:t>
            </a:r>
          </a:p>
          <a:p>
            <a:pPr marL="0" marR="0" lvl="0" indent="0" algn="l" defTabSz="914400" rtl="0" eaLnBrk="1" fontAlgn="auto" latinLnBrk="0" hangingPunct="1">
              <a:lnSpc>
                <a:spcPct val="100000"/>
              </a:lnSpc>
              <a:spcBef>
                <a:spcPts val="0"/>
              </a:spcBef>
              <a:spcAft>
                <a:spcPts val="0"/>
              </a:spcAft>
              <a:buClrTx/>
              <a:buSzTx/>
              <a:buFontTx/>
              <a:buNone/>
              <a:tabLst/>
              <a:defRPr/>
            </a:pPr>
            <a:endParaRPr lang="hu-HU" b="0" u="none" dirty="0"/>
          </a:p>
          <a:p>
            <a:pPr marL="0" marR="0" lvl="0" indent="0" algn="l" defTabSz="914400" rtl="0" eaLnBrk="1" fontAlgn="auto" latinLnBrk="0" hangingPunct="1">
              <a:lnSpc>
                <a:spcPct val="100000"/>
              </a:lnSpc>
              <a:spcBef>
                <a:spcPts val="0"/>
              </a:spcBef>
              <a:spcAft>
                <a:spcPts val="0"/>
              </a:spcAft>
              <a:buClrTx/>
              <a:buSzTx/>
              <a:buFontTx/>
              <a:buNone/>
              <a:tabLst/>
              <a:defRPr/>
            </a:pPr>
            <a:r>
              <a:rPr lang="hu-HU" dirty="0"/>
              <a:t>Az </a:t>
            </a:r>
            <a:r>
              <a:rPr lang="hu-HU" sz="1200" dirty="0">
                <a:solidFill>
                  <a:schemeClr val="bg1"/>
                </a:solidFill>
                <a:latin typeface="Segoe UI Light" panose="020B0502040204020203" pitchFamily="34" charset="0"/>
              </a:rPr>
              <a:t>Hour of Code™ bemutatása</a:t>
            </a:r>
          </a:p>
          <a:p>
            <a:endParaRPr lang="hu-HU" b="1" dirty="0"/>
          </a:p>
          <a:p>
            <a:pPr marL="0" marR="0" lvl="0" indent="0" algn="l" defTabSz="914400" rtl="0" eaLnBrk="1" fontAlgn="auto" latinLnBrk="0" hangingPunct="1">
              <a:lnSpc>
                <a:spcPct val="100000"/>
              </a:lnSpc>
              <a:spcBef>
                <a:spcPts val="0"/>
              </a:spcBef>
              <a:spcAft>
                <a:spcPts val="0"/>
              </a:spcAft>
              <a:buClrTx/>
              <a:buSzTx/>
              <a:buFontTx/>
              <a:buNone/>
              <a:tabLst/>
              <a:defRPr/>
            </a:pPr>
            <a:r>
              <a:rPr lang="hu-HU" b="1" u="sng" dirty="0"/>
              <a:t>MEGJEGYZÉS A KÖZVETÍTŐNEK:</a:t>
            </a:r>
          </a:p>
          <a:p>
            <a:pPr>
              <a:defRPr/>
            </a:pPr>
            <a:r>
              <a:rPr lang="hu-HU" dirty="0"/>
              <a:t>Több Minecraft oktatóprogram is létezik. Kezdje az idei oktatóprogrammal, és amennyiben a vártnál korábban befejezik, használja a többi oktatóprogramot is. Mindegyik oktatóprogram különböző koncepciókat tanít meg, ezért nagyszerű, ha minden oktatóprogramon végig tudnak menni! </a:t>
            </a:r>
            <a:endParaRPr lang="hu-HU" b="0" dirty="0"/>
          </a:p>
          <a:p>
            <a:endParaRPr lang="hu-HU" sz="1200" b="1" u="sng" kern="1200" baseline="0" dirty="0">
              <a:solidFill>
                <a:schemeClr val="tx1"/>
              </a:solidFill>
              <a:effectLst/>
              <a:latin typeface="+mn-lt"/>
              <a:ea typeface="+mn-ea"/>
              <a:cs typeface="+mn-cs"/>
            </a:endParaRPr>
          </a:p>
          <a:p>
            <a:r>
              <a:rPr lang="hu-HU" sz="1200" kern="1200" dirty="0">
                <a:solidFill>
                  <a:schemeClr val="tx1"/>
                </a:solidFill>
                <a:effectLst/>
                <a:latin typeface="+mn-lt"/>
              </a:rPr>
              <a:t>Ha nem tud minden résztvevőnek külön eszközt biztosítani, rendezze párokba őket, de ügyeljen arra, hogy az óra minden lépésénél váltsák egymást, hogy így mindenki vállaljon aktív és megfigyelő szerepet is. Javasoljuk, hogy a gyerekek egyedül fejtsék meg a feladványokat. </a:t>
            </a:r>
          </a:p>
          <a:p>
            <a:pPr marL="171450" marR="0" indent="-171450" algn="l" defTabSz="914400" rtl="0" eaLnBrk="1" fontAlgn="auto" latinLnBrk="0" hangingPunct="1">
              <a:lnSpc>
                <a:spcPct val="100000"/>
              </a:lnSpc>
              <a:spcBef>
                <a:spcPts val="0"/>
              </a:spcBef>
              <a:spcAft>
                <a:spcPts val="0"/>
              </a:spcAft>
              <a:buClrTx/>
              <a:buSzTx/>
              <a:buFont typeface="Arial"/>
              <a:buChar char="•"/>
              <a:tabLst/>
              <a:defRPr/>
            </a:pPr>
            <a:r>
              <a:rPr lang="hu-HU" sz="1200" kern="1200" dirty="0">
                <a:solidFill>
                  <a:schemeClr val="tx1"/>
                </a:solidFill>
                <a:effectLst/>
                <a:latin typeface="+mn-lt"/>
              </a:rPr>
              <a:t>Negyedóra után gratuláljon a csoportnak a fejlődésükhöz, és a kódhoz, amit írtak.</a:t>
            </a: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lang="hu-HU" sz="1200" u="none" kern="1200" dirty="0">
                <a:solidFill>
                  <a:schemeClr val="tx1"/>
                </a:solidFill>
                <a:effectLst/>
                <a:latin typeface="+mn-lt"/>
              </a:rPr>
              <a:t>Az oktatóprogramot befejezett és/vagy haladóbb résztvevőknek ajánlja fel, hogy játsszanak az oktatóprogramon keresztül a </a:t>
            </a:r>
            <a:r>
              <a:rPr lang="hu-HU" sz="1200" b="1" u="none" kern="1200" dirty="0">
                <a:solidFill>
                  <a:schemeClr val="tx1"/>
                </a:solidFill>
                <a:effectLst/>
                <a:latin typeface="+mn-lt"/>
              </a:rPr>
              <a:t>Diamond Path</a:t>
            </a:r>
            <a:r>
              <a:rPr lang="hu-HU" sz="1200" u="none" kern="1200" dirty="0">
                <a:solidFill>
                  <a:schemeClr val="tx1"/>
                </a:solidFill>
                <a:effectLst/>
                <a:latin typeface="+mn-lt"/>
              </a:rPr>
              <a:t> használatával – amely további kódolási kihívásokat rejt a szint gyémántjának megszerzéséhez.</a:t>
            </a:r>
            <a:endParaRPr lang="hu-HU" b="0" u="non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hu-HU"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hu-HU" b="0" dirty="0"/>
          </a:p>
          <a:p>
            <a:r>
              <a:rPr lang="hu-HU" dirty="0"/>
              <a:t> </a:t>
            </a:r>
          </a:p>
        </p:txBody>
      </p:sp>
      <p:sp>
        <p:nvSpPr>
          <p:cNvPr id="4" name="Slide Number Placeholder 3"/>
          <p:cNvSpPr>
            <a:spLocks noGrp="1"/>
          </p:cNvSpPr>
          <p:nvPr>
            <p:ph type="sldNum" sz="quarter" idx="10"/>
          </p:nvPr>
        </p:nvSpPr>
        <p:spPr/>
        <p:txBody>
          <a:bodyPr/>
          <a:lstStyle/>
          <a:p>
            <a:fld id="{88F0EC2C-E6BA-F248-9EDA-113245C923E1}" type="slidenum">
              <a:rPr lang="en-US" smtClean="0"/>
              <a:t>14</a:t>
            </a:fld>
            <a:endParaRPr lang="hu-HU"/>
          </a:p>
        </p:txBody>
      </p:sp>
    </p:spTree>
    <p:extLst>
      <p:ext uri="{BB962C8B-B14F-4D97-AF65-F5344CB8AC3E}">
        <p14:creationId xmlns:p14="http://schemas.microsoft.com/office/powerpoint/2010/main" val="1163126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b="1" u="sng" dirty="0"/>
              <a:t>MINTASZÖVEG:</a:t>
            </a:r>
            <a:endParaRPr lang="hu-HU" b="0" u="none" dirty="0"/>
          </a:p>
          <a:p>
            <a:endParaRPr lang="hu-HU" b="0" u="none" dirty="0"/>
          </a:p>
          <a:p>
            <a:r>
              <a:rPr lang="hu-HU" dirty="0"/>
              <a:t>„Most menjetek a </a:t>
            </a:r>
            <a:r>
              <a:rPr lang="hu-HU" sz="1200" u="none" dirty="0">
                <a:solidFill>
                  <a:schemeClr val="bg1"/>
                </a:solidFill>
                <a:latin typeface="Segoe Pro Light" charset="0"/>
              </a:rPr>
              <a:t>code.org/Minecraft</a:t>
            </a:r>
            <a:r>
              <a:rPr lang="hu-HU" dirty="0"/>
              <a:t> oldalra, keressétek meg a „</a:t>
            </a:r>
            <a:r>
              <a:rPr lang="hu-HU" sz="1200" kern="1200" dirty="0">
                <a:solidFill>
                  <a:schemeClr val="tx1"/>
                </a:solidFill>
                <a:effectLst/>
                <a:latin typeface="+mn-lt"/>
              </a:rPr>
              <a:t>Minecraft Hour of Code™ Hero’s Journey” </a:t>
            </a:r>
            <a:r>
              <a:rPr lang="hu-HU" dirty="0"/>
              <a:t>oktatóprogramot, és INDÍTSÁTOK EL!”</a:t>
            </a:r>
            <a:endParaRPr lang="hu-HU" b="1" u="sng" dirty="0"/>
          </a:p>
          <a:p>
            <a:endParaRPr lang="hu-HU"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u-HU" b="1" u="sng" dirty="0"/>
              <a:t>A DIA CÉLJA:</a:t>
            </a:r>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u-HU" b="0" u="none" dirty="0"/>
              <a:t>Időt adni a gyerekeknek az oktatóprogramhoz való eljutáshoz.</a:t>
            </a:r>
          </a:p>
          <a:p>
            <a:pPr marL="0" marR="0" indent="0" algn="l" defTabSz="914400" rtl="0" eaLnBrk="1" fontAlgn="auto" latinLnBrk="0" hangingPunct="1">
              <a:lnSpc>
                <a:spcPct val="100000"/>
              </a:lnSpc>
              <a:spcBef>
                <a:spcPts val="0"/>
              </a:spcBef>
              <a:spcAft>
                <a:spcPts val="0"/>
              </a:spcAft>
              <a:buClrTx/>
              <a:buSzTx/>
              <a:buFontTx/>
              <a:buNone/>
              <a:tabLst/>
              <a:defRPr/>
            </a:pPr>
            <a:endParaRPr lang="hu-HU" b="0" u="none" baseline="0" dirty="0"/>
          </a:p>
          <a:p>
            <a:r>
              <a:rPr lang="hu-HU" b="1" u="sng" baseline="0" dirty="0"/>
              <a:t>MEGJEGYZÉS A KÖZVETÍTŐNEK: </a:t>
            </a:r>
          </a:p>
          <a:p>
            <a:pPr marL="628650" lvl="1" indent="-171450">
              <a:buFont typeface="Arial"/>
              <a:buChar char="•"/>
            </a:pPr>
            <a:r>
              <a:rPr lang="hu-HU" dirty="0"/>
              <a:t>Az oktatóprogram alatt ezt a diát mutassa, és </a:t>
            </a:r>
            <a:r>
              <a:rPr lang="hu-HU" i="1" dirty="0"/>
              <a:t>csak</a:t>
            </a:r>
            <a:r>
              <a:rPr lang="hu-HU" dirty="0"/>
              <a:t> akkor lépjen a következő diára, ha a csoport az oktatóprogram vége felé közeledik.</a:t>
            </a:r>
          </a:p>
          <a:p>
            <a:pPr marL="628650" lvl="1" indent="-171450">
              <a:buFont typeface="Arial"/>
              <a:buChar char="•"/>
            </a:pPr>
            <a:r>
              <a:rPr lang="hu-HU" sz="1200" kern="1200" dirty="0">
                <a:solidFill>
                  <a:schemeClr val="tx1"/>
                </a:solidFill>
                <a:effectLst/>
                <a:latin typeface="+mn-lt"/>
              </a:rPr>
              <a:t>Ha a résztvevők bejelentkeznek az oktatóprogramra, a szinteken történő előrehaladásuk automatikusan el lesz mentve, és amennyiben egy szintet nem sikerül befejezniük, visszatérhetnek rá. </a:t>
            </a:r>
          </a:p>
          <a:p>
            <a:pPr marL="628650" lvl="1" indent="-171450">
              <a:buFont typeface="Arial"/>
              <a:buChar char="•"/>
            </a:pPr>
            <a:r>
              <a:rPr lang="hu-HU" sz="1200" kern="1200" dirty="0">
                <a:solidFill>
                  <a:schemeClr val="tx1"/>
                </a:solidFill>
                <a:effectLst/>
                <a:latin typeface="+mn-lt"/>
              </a:rPr>
              <a:t>Tekintettel arra, hogy szabad foglalkozásról van szó, és mindenki szabadon alkothat, kötöttségek nélkül, vegye figyelembe a fiatalságból és a felhasználó által létrehozott tartalomból eredő kockázatokat.</a:t>
            </a:r>
            <a:endParaRPr lang="hu-HU" baseline="0" dirty="0"/>
          </a:p>
          <a:p>
            <a:pPr marL="0" lvl="0" indent="0">
              <a:buFont typeface="Arial"/>
              <a:buNone/>
            </a:pPr>
            <a:endParaRPr lang="hu-HU" baseline="0" dirty="0">
              <a:highlight>
                <a:srgbClr val="FFFF00"/>
              </a:highlight>
            </a:endParaRPr>
          </a:p>
          <a:p>
            <a:pPr marL="0" lvl="0" indent="0">
              <a:buFont typeface="Arial"/>
              <a:buNone/>
            </a:pPr>
            <a:r>
              <a:rPr lang="hu-HU" b="1" u="sng" baseline="0" dirty="0">
                <a:highlight>
                  <a:srgbClr val="FFFF00"/>
                </a:highlight>
              </a:rPr>
              <a:t>HA KORLÁTOZOTT IDŐ ÁLL RENDELKEZÉSRE:</a:t>
            </a:r>
          </a:p>
          <a:p>
            <a:pPr marL="628650" lvl="1" indent="-171450">
              <a:buFont typeface="Arial"/>
              <a:buChar char="•"/>
            </a:pPr>
            <a:r>
              <a:rPr lang="hu-HU" sz="1200" kern="1200" dirty="0">
                <a:solidFill>
                  <a:schemeClr val="tx1"/>
                </a:solidFill>
                <a:effectLst/>
                <a:highlight>
                  <a:srgbClr val="FFFF00"/>
                </a:highlight>
                <a:latin typeface="+mn-lt"/>
              </a:rPr>
              <a:t>Próbáljanak meg minél több feladványt megoldani. A jó technikai érzékű gyerekek 50–60 perc alatt mindent be tudnak fejezni.</a:t>
            </a:r>
          </a:p>
          <a:p>
            <a:pPr marL="628650" lvl="1" indent="-171450">
              <a:buFont typeface="Arial"/>
              <a:buChar char="•"/>
            </a:pPr>
            <a:r>
              <a:rPr lang="hu-HU" sz="1200" kern="1200" dirty="0">
                <a:solidFill>
                  <a:schemeClr val="tx1"/>
                </a:solidFill>
                <a:effectLst/>
                <a:highlight>
                  <a:srgbClr val="FFFF00"/>
                </a:highlight>
                <a:latin typeface="+mn-lt"/>
              </a:rPr>
              <a:t>Gratuláljon a diákok eredményéhez, és mondja el nekik, hogy otthonról is lehet majd kódolni.</a:t>
            </a:r>
          </a:p>
          <a:p>
            <a:pPr marL="0" marR="0" lvl="0" indent="0" algn="l" defTabSz="914400" rtl="0" eaLnBrk="1" fontAlgn="auto" latinLnBrk="0" hangingPunct="1">
              <a:lnSpc>
                <a:spcPct val="100000"/>
              </a:lnSpc>
              <a:spcBef>
                <a:spcPts val="0"/>
              </a:spcBef>
              <a:spcAft>
                <a:spcPts val="0"/>
              </a:spcAft>
              <a:buClrTx/>
              <a:buSzTx/>
              <a:buFontTx/>
              <a:buNone/>
              <a:tabLst/>
              <a:defRPr/>
            </a:pPr>
            <a:endParaRPr lang="hu-HU" baseline="0" dirty="0">
              <a:highlight>
                <a:srgbClr val="FFFF00"/>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hu-HU" b="1" u="sng" baseline="0" dirty="0">
                <a:highlight>
                  <a:srgbClr val="FFFF00"/>
                </a:highlight>
              </a:rPr>
              <a:t>HA TÖBB IDŐ ÁLL RENDELKEZÉSRE:</a:t>
            </a:r>
          </a:p>
          <a:p>
            <a:pPr marL="628650" lvl="1" indent="-171450">
              <a:buFont typeface="Arial" panose="020B0604020202020204" pitchFamily="34" charset="0"/>
              <a:buChar char="•"/>
            </a:pPr>
            <a:r>
              <a:rPr lang="hu-HU" sz="1200" kern="1200" dirty="0">
                <a:solidFill>
                  <a:schemeClr val="tx1"/>
                </a:solidFill>
                <a:effectLst/>
                <a:latin typeface="+mn-lt"/>
              </a:rPr>
              <a:t>Utasítsa a tanulókat, hogy alakítsák hosszabban játszhatóvá legutóbbi feladványukat. </a:t>
            </a:r>
          </a:p>
          <a:p>
            <a:pPr marL="628650" lvl="1" indent="-171450">
              <a:buFont typeface="Arial" panose="020B0604020202020204" pitchFamily="34" charset="0"/>
              <a:buChar char="•"/>
            </a:pPr>
            <a:r>
              <a:rPr lang="hu-HU" sz="1200" kern="1200" dirty="0">
                <a:solidFill>
                  <a:schemeClr val="tx1"/>
                </a:solidFill>
                <a:effectLst/>
                <a:latin typeface="+mn-lt"/>
              </a:rPr>
              <a:t>Utasítsa a tanulókat, hogy menjenek vissza az egyes feladványokhoz, és próbálják őket más módon megoldani. Ez megerősíti a dolog szórakoztató oldalát, valamint érdekes iterációs és kísérletezési lehetőségeket kínál.</a:t>
            </a:r>
          </a:p>
          <a:p>
            <a:pPr marL="628650" lvl="1" indent="-171450">
              <a:buFont typeface="Arial" panose="020B0604020202020204" pitchFamily="34" charset="0"/>
              <a:buChar char="•"/>
            </a:pPr>
            <a:r>
              <a:rPr lang="hu-HU" sz="1200" b="0" u="none" kern="1200" dirty="0">
                <a:solidFill>
                  <a:schemeClr val="tx1"/>
                </a:solidFill>
                <a:effectLst/>
                <a:latin typeface="+mn-lt"/>
              </a:rPr>
              <a:t>Utasítsa a tanulókat, hogy játsszák végig a „Minecraft Hour of Code™ Adventure” és/vagy a „Minecraft Hour of Code™ Designer” programot.</a:t>
            </a:r>
            <a:endParaRPr lang="hu-HU" b="0" u="none" dirty="0"/>
          </a:p>
          <a:p>
            <a:endParaRPr lang="hu-HU" b="1" dirty="0"/>
          </a:p>
        </p:txBody>
      </p:sp>
      <p:sp>
        <p:nvSpPr>
          <p:cNvPr id="4" name="Slide Number Placeholder 3"/>
          <p:cNvSpPr>
            <a:spLocks noGrp="1"/>
          </p:cNvSpPr>
          <p:nvPr>
            <p:ph type="sldNum" sz="quarter" idx="10"/>
          </p:nvPr>
        </p:nvSpPr>
        <p:spPr/>
        <p:txBody>
          <a:bodyPr/>
          <a:lstStyle/>
          <a:p>
            <a:fld id="{88F0EC2C-E6BA-F248-9EDA-113245C923E1}" type="slidenum">
              <a:rPr lang="en-US" smtClean="0"/>
              <a:t>15</a:t>
            </a:fld>
            <a:endParaRPr lang="hu-HU"/>
          </a:p>
        </p:txBody>
      </p:sp>
    </p:spTree>
    <p:extLst>
      <p:ext uri="{BB962C8B-B14F-4D97-AF65-F5344CB8AC3E}">
        <p14:creationId xmlns:p14="http://schemas.microsoft.com/office/powerpoint/2010/main" val="25551399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b="1" u="sng"/>
              <a:t>MINTASZÖVEG:</a:t>
            </a:r>
          </a:p>
          <a:p>
            <a:endParaRPr lang="hu-HU" b="1" u="sng"/>
          </a:p>
          <a:p>
            <a:r>
              <a:rPr lang="hu-HU" b="0" u="none"/>
              <a:t>„Mindenki figyeljen! Már csak öt percetek van, hogy befejezzétek! </a:t>
            </a:r>
          </a:p>
          <a:p>
            <a:r>
              <a:rPr lang="hu-HU" b="0" u="none"/>
              <a:t>[ha az eszközökhöz és az internethez való hozzáférés általános, tegye hozzá] És ne feledjétek, később továbbfolytathatjátok a minecraftos kódolást.”</a:t>
            </a:r>
          </a:p>
          <a:p>
            <a:endParaRPr lang="hu-HU" b="1" u="sng"/>
          </a:p>
          <a:p>
            <a:pPr marL="0" marR="0" indent="0" algn="l" defTabSz="914400" rtl="0" eaLnBrk="1" fontAlgn="auto" latinLnBrk="0" hangingPunct="1">
              <a:lnSpc>
                <a:spcPct val="100000"/>
              </a:lnSpc>
              <a:spcBef>
                <a:spcPts val="0"/>
              </a:spcBef>
              <a:spcAft>
                <a:spcPts val="0"/>
              </a:spcAft>
              <a:buClrTx/>
              <a:buSzTx/>
              <a:buFontTx/>
              <a:buNone/>
              <a:tabLst/>
              <a:defRPr/>
            </a:pPr>
            <a:r>
              <a:rPr lang="hu-HU" b="1" u="sng"/>
              <a:t>A DIA CÉLJA:</a:t>
            </a:r>
            <a:endParaRPr lang="hu-HU" b="0" u="none"/>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a:p>
          <a:p>
            <a:r>
              <a:rPr lang="hu-HU" b="0" u="none"/>
              <a:t>Figyelmeztetni a résztvevőket, hogy nemsokára lejár az idő, és mindjárt vége az oktatóprogramnak.</a:t>
            </a:r>
          </a:p>
          <a:p>
            <a:endParaRPr lang="hu-HU" b="1"/>
          </a:p>
          <a:p>
            <a:endParaRPr lang="hu-HU"/>
          </a:p>
        </p:txBody>
      </p:sp>
      <p:sp>
        <p:nvSpPr>
          <p:cNvPr id="4" name="Slide Number Placeholder 3"/>
          <p:cNvSpPr>
            <a:spLocks noGrp="1"/>
          </p:cNvSpPr>
          <p:nvPr>
            <p:ph type="sldNum" sz="quarter" idx="10"/>
          </p:nvPr>
        </p:nvSpPr>
        <p:spPr/>
        <p:txBody>
          <a:bodyPr/>
          <a:lstStyle/>
          <a:p>
            <a:fld id="{88F0EC2C-E6BA-F248-9EDA-113245C923E1}" type="slidenum">
              <a:rPr lang="en-US" smtClean="0"/>
              <a:t>16</a:t>
            </a:fld>
            <a:endParaRPr lang="hu-HU"/>
          </a:p>
        </p:txBody>
      </p:sp>
    </p:spTree>
    <p:extLst>
      <p:ext uri="{BB962C8B-B14F-4D97-AF65-F5344CB8AC3E}">
        <p14:creationId xmlns:p14="http://schemas.microsoft.com/office/powerpoint/2010/main" val="1961085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a:t>MINTASZÖVEG:</a:t>
            </a:r>
          </a:p>
          <a:p>
            <a:endParaRPr lang="hu-HU" b="0" u="none" baseline="0"/>
          </a:p>
          <a:p>
            <a:r>
              <a:rPr lang="hu-HU" b="0" u="none" baseline="0"/>
              <a:t>„Térjünk vissza a korábbi beszélgetésünkhöz. Megváltozott a kódolásról alkotott elképzelésetek?”</a:t>
            </a:r>
          </a:p>
          <a:p>
            <a:pPr marL="628650" lvl="1" indent="-171450">
              <a:buFont typeface="Arial"/>
              <a:buChar char="•"/>
            </a:pPr>
            <a:r>
              <a:rPr lang="hu-HU"/>
              <a:t>Mit válaszolnátok arra a kérdésre, hogy „Mi az a kód”, ha a családotok vagy egy barátotok kérdezne benneteket?</a:t>
            </a:r>
          </a:p>
          <a:p>
            <a:pPr marL="628650" lvl="1" indent="-171450">
              <a:buFont typeface="Arial"/>
              <a:buChar char="•"/>
            </a:pPr>
            <a:r>
              <a:rPr lang="hu-HU"/>
              <a:t>Mit tanultatok?</a:t>
            </a:r>
          </a:p>
          <a:p>
            <a:pPr marL="628650" lvl="1" indent="-171450">
              <a:buFont typeface="Arial"/>
              <a:buChar char="•"/>
            </a:pPr>
            <a:r>
              <a:rPr lang="hu-HU"/>
              <a:t>Mi volt a legnehezebb? Mit csináltatok, amikor elakadtatok? Miért fontos ez? [kitartás bátorítása]</a:t>
            </a:r>
          </a:p>
          <a:p>
            <a:pPr marL="628650" lvl="1" indent="-171450">
              <a:buFont typeface="Arial"/>
              <a:buChar char="•"/>
            </a:pPr>
            <a:r>
              <a:rPr lang="hu-HU"/>
              <a:t>Miért kreatív elfoglaltság a kódolás? [hozza összefüggésbe a kódolást más kreatív tevékenységekkel, pl. éneklés, tánc, építés.]</a:t>
            </a:r>
          </a:p>
          <a:p>
            <a:pPr marL="628650" lvl="1" indent="-171450">
              <a:buFont typeface="Arial"/>
              <a:buChar char="•"/>
            </a:pPr>
            <a:r>
              <a:rPr lang="hu-HU"/>
              <a:t>Kiknek való a kódolás? [próbálja meg eloszlatni a hiedelmet, miszerint csak fiúknak, jó matekosoknak stb. való]</a:t>
            </a:r>
          </a:p>
          <a:p>
            <a:pPr marL="628650" lvl="1" indent="-171450">
              <a:buFont typeface="Arial"/>
              <a:buChar char="•"/>
            </a:pPr>
            <a:r>
              <a:rPr lang="hu-HU"/>
              <a:t>Milyen ötleteitek vannak arra, hogy hogyan tudnátok használni a kódolást valami nagyszerű létrehozására?</a:t>
            </a:r>
          </a:p>
          <a:p>
            <a:endParaRPr lang="hu-HU" b="1" u="sng"/>
          </a:p>
          <a:p>
            <a:r>
              <a:rPr lang="hu-HU" b="1" u="sng"/>
              <a:t>A DIA CÉLJA:</a:t>
            </a:r>
          </a:p>
          <a:p>
            <a:endParaRPr lang="hu-HU" b="1"/>
          </a:p>
          <a:p>
            <a:r>
              <a:rPr lang="hu-HU"/>
              <a:t>Visszatérni az eredeti kérdéshez, és látni, hogyan változott meg a gyermekek kódolással kapcsolatos véleménye. </a:t>
            </a:r>
            <a:r>
              <a:rPr lang="hu-HU" kern="1200" baseline="0">
                <a:effectLst/>
                <a:latin typeface="+mn-lt"/>
              </a:rPr>
              <a:t>Ez a kérdés azt próbálja megerősíteni a diákok számára, hogy amit az órán tanultak és csináltak, tényleg jó munka volt.</a:t>
            </a:r>
            <a:r>
              <a:rPr lang="hu-HU" kern="1200">
                <a:effectLst/>
                <a:latin typeface="+mn-lt"/>
              </a:rPr>
              <a:t> Ez megerősítést ad számukra és bizonyosságot tesz arról, hogy erőfeszítéseik hasznosak voltak, ez pedig segít nekik elmélyíteni a tanultakat.</a:t>
            </a:r>
            <a:r>
              <a:rPr lang="hu-HU"/>
              <a:t> </a:t>
            </a:r>
            <a:endParaRPr lang="hu-HU" b="0"/>
          </a:p>
          <a:p>
            <a:endParaRPr lang="hu-HU" b="1"/>
          </a:p>
          <a:p>
            <a:pPr marL="0" marR="0" indent="0" algn="l" defTabSz="914400" rtl="0" eaLnBrk="1" fontAlgn="auto" latinLnBrk="0" hangingPunct="1">
              <a:lnSpc>
                <a:spcPct val="100000"/>
              </a:lnSpc>
              <a:spcBef>
                <a:spcPts val="0"/>
              </a:spcBef>
              <a:spcAft>
                <a:spcPts val="0"/>
              </a:spcAft>
              <a:buClrTx/>
              <a:buSzTx/>
              <a:buFontTx/>
              <a:buNone/>
              <a:tabLst/>
              <a:defRPr/>
            </a:pPr>
            <a:endParaRPr lang="hu-HU">
              <a:effectLst/>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17</a:t>
            </a:fld>
            <a:endParaRPr lang="hu-HU"/>
          </a:p>
        </p:txBody>
      </p:sp>
    </p:spTree>
    <p:extLst>
      <p:ext uri="{BB962C8B-B14F-4D97-AF65-F5344CB8AC3E}">
        <p14:creationId xmlns:p14="http://schemas.microsoft.com/office/powerpoint/2010/main" val="437024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Shape 415"/>
          <p:cNvSpPr>
            <a:spLocks noGrp="1" noRot="1" noChangeAspect="1"/>
          </p:cNvSpPr>
          <p:nvPr>
            <p:ph type="sldImg" idx="2"/>
          </p:nvPr>
        </p:nvSpPr>
        <p:spPr>
          <a:xfrm>
            <a:off x="2546350" y="525463"/>
            <a:ext cx="4203700" cy="26289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16" name="Shape 416"/>
          <p:cNvSpPr txBox="1">
            <a:spLocks noGrp="1"/>
          </p:cNvSpPr>
          <p:nvPr>
            <p:ph type="body" idx="1"/>
          </p:nvPr>
        </p:nvSpPr>
        <p:spPr>
          <a:xfrm>
            <a:off x="929644" y="3329942"/>
            <a:ext cx="7437119" cy="3154679"/>
          </a:xfrm>
          <a:prstGeom prst="rect">
            <a:avLst/>
          </a:prstGeom>
          <a:noFill/>
          <a:ln>
            <a:noFill/>
          </a:ln>
        </p:spPr>
        <p:txBody>
          <a:bodyPr lIns="93150" tIns="46550" rIns="93150" bIns="46550" anchor="t" anchorCtr="0">
            <a:noAutofit/>
          </a:bodyPr>
          <a:lstStyle/>
          <a:p>
            <a:pPr rtl="0"/>
            <a:r>
              <a:rPr lang="hu-HU" sz="1200" b="1" u="sng" strike="noStrike" kern="1200" cap="none" dirty="0">
                <a:solidFill>
                  <a:schemeClr val="dk1"/>
                </a:solidFill>
                <a:effectLst/>
                <a:latin typeface="Calibri"/>
                <a:sym typeface="Calibri"/>
              </a:rPr>
              <a:t>A DIA CÉLJA:</a:t>
            </a:r>
            <a:r>
              <a:rPr lang="en-US" sz="1200" b="1" u="none" strike="noStrike" kern="1200" cap="none" dirty="0">
                <a:solidFill>
                  <a:schemeClr val="dk1"/>
                </a:solidFill>
                <a:effectLst/>
                <a:latin typeface="Calibri"/>
                <a:sym typeface="Calibri"/>
              </a:rPr>
              <a:t> </a:t>
            </a:r>
            <a:r>
              <a:rPr lang="hu-HU" sz="1200" u="none" strike="noStrike" kern="1200" cap="none" dirty="0">
                <a:solidFill>
                  <a:schemeClr val="dk1"/>
                </a:solidFill>
                <a:effectLst/>
                <a:latin typeface="Calibri"/>
                <a:sym typeface="Calibri"/>
              </a:rPr>
              <a:t>A foglalkozás emelkedett lezárása.</a:t>
            </a:r>
            <a:endParaRPr lang="hu-HU" b="0" dirty="0">
              <a:effectLst/>
            </a:endParaRPr>
          </a:p>
          <a:p>
            <a:br>
              <a:rPr dirty="0"/>
            </a:br>
            <a:r>
              <a:rPr lang="hu-HU" sz="1200" b="1" u="sng" strike="noStrike" kern="1200" cap="none" dirty="0">
                <a:solidFill>
                  <a:schemeClr val="dk1"/>
                </a:solidFill>
                <a:effectLst/>
                <a:latin typeface="Calibri"/>
                <a:sym typeface="Calibri"/>
              </a:rPr>
              <a:t>MINTASZÖVEG:</a:t>
            </a:r>
            <a:r>
              <a:rPr lang="hu-HU" dirty="0"/>
              <a:t> „Gratulálok!</a:t>
            </a:r>
            <a:r>
              <a:rPr lang="hu-HU" b="0" u="none" dirty="0"/>
              <a:t> </a:t>
            </a:r>
            <a:r>
              <a:rPr lang="hu-HU" dirty="0"/>
              <a:t>Elvégeztétek az ez évi </a:t>
            </a:r>
            <a:r>
              <a:rPr lang="hu-HU" sz="1200" dirty="0">
                <a:solidFill>
                  <a:schemeClr val="bg1"/>
                </a:solidFill>
                <a:latin typeface="Segoe UI Light" panose="020B0502040204020203" pitchFamily="34" charset="0"/>
              </a:rPr>
              <a:t>Hour of Code™-ot</a:t>
            </a:r>
            <a:r>
              <a:rPr lang="hu-HU" dirty="0"/>
              <a:t>!”</a:t>
            </a:r>
            <a:endParaRPr lang="hu-HU" b="0" u="none" baseline="0" dirty="0"/>
          </a:p>
          <a:p>
            <a:br>
              <a:rPr lang="en-US" b="0" dirty="0">
                <a:effectLst/>
              </a:rPr>
            </a:br>
            <a:endParaRPr lang="hu-HU" sz="1200" b="0" i="0" u="none" strike="noStrike" cap="none" dirty="0">
              <a:solidFill>
                <a:schemeClr val="dk1"/>
              </a:solidFill>
              <a:latin typeface="Calibri"/>
              <a:ea typeface="Calibri"/>
              <a:cs typeface="Calibri"/>
              <a:sym typeface="Calibri"/>
            </a:endParaRPr>
          </a:p>
        </p:txBody>
      </p:sp>
      <p:sp>
        <p:nvSpPr>
          <p:cNvPr id="417" name="Shape 417"/>
          <p:cNvSpPr txBox="1">
            <a:spLocks noGrp="1"/>
          </p:cNvSpPr>
          <p:nvPr>
            <p:ph type="sldNum" idx="12"/>
          </p:nvPr>
        </p:nvSpPr>
        <p:spPr>
          <a:xfrm>
            <a:off x="5265811" y="6658666"/>
            <a:ext cx="4028439" cy="350519"/>
          </a:xfrm>
          <a:prstGeom prst="rect">
            <a:avLst/>
          </a:prstGeom>
          <a:noFill/>
          <a:ln>
            <a:noFill/>
          </a:ln>
        </p:spPr>
        <p:txBody>
          <a:bodyPr lIns="93150" tIns="46550" rIns="93150" bIns="46550" anchor="b" anchorCtr="0">
            <a:noAutofit/>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18</a:t>
            </a:fld>
            <a:endParaRPr lang="hu-H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683004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dirty="0"/>
              <a:t>MINTASZÖVEG:</a:t>
            </a:r>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u-HU" b="0" u="none" dirty="0"/>
              <a:t>„Most, hogy elindultatok a kódoló szakértővé válás útján, íme néhány ingyenes forrás, melyet érdemes megnézni! Mindenképpen írjátok fel ezeket a hivatkozásokat, és folytassátok a kódolást!”</a:t>
            </a:r>
          </a:p>
          <a:p>
            <a:endParaRPr lang="hu-HU" b="1" u="sng" dirty="0"/>
          </a:p>
          <a:p>
            <a:r>
              <a:rPr lang="hu-HU" b="1" u="sng" dirty="0"/>
              <a:t>A DIA CÉLJA:</a:t>
            </a:r>
          </a:p>
          <a:p>
            <a:endParaRPr lang="hu-HU" b="1" u="sng" dirty="0"/>
          </a:p>
          <a:p>
            <a:r>
              <a:rPr lang="hu-HU" b="0" u="none" dirty="0"/>
              <a:t>A fiatalok bátorítása, hogy a kódolás következő szintjére lépjenek.</a:t>
            </a:r>
          </a:p>
          <a:p>
            <a:endParaRPr lang="hu-HU" b="0" u="none" baseline="0" dirty="0"/>
          </a:p>
          <a:p>
            <a:r>
              <a:rPr lang="hu-HU" b="1" u="sng" baseline="0" dirty="0"/>
              <a:t>MEGJEGYZÉS A KÖZVETÍTŐNEK:</a:t>
            </a:r>
          </a:p>
          <a:p>
            <a:r>
              <a:rPr lang="hu-HU" sz="1200" kern="1200" dirty="0">
                <a:solidFill>
                  <a:schemeClr val="tx1"/>
                </a:solidFill>
                <a:effectLst/>
                <a:latin typeface="+mn-lt"/>
              </a:rPr>
              <a:t>A résztvevők az Hour of Code™ oktatóprogram elindítását és az Hour of Code™ eseményen való részvételüket követően bármikor kikérhetik </a:t>
            </a:r>
            <a:r>
              <a:rPr lang="hu-HU" sz="1200" b="1" kern="1200" dirty="0">
                <a:solidFill>
                  <a:schemeClr val="tx1"/>
                </a:solidFill>
                <a:effectLst/>
                <a:latin typeface="+mn-lt"/>
              </a:rPr>
              <a:t>Hour of Code™ tanúsító oklevelüket</a:t>
            </a:r>
            <a:r>
              <a:rPr lang="hu-HU" sz="1200" kern="1200" dirty="0">
                <a:solidFill>
                  <a:schemeClr val="tx1"/>
                </a:solidFill>
                <a:effectLst/>
                <a:latin typeface="+mn-lt"/>
              </a:rPr>
              <a:t> a code.org címen.</a:t>
            </a:r>
          </a:p>
          <a:p>
            <a:endParaRPr lang="hu-HU" sz="1200" kern="1200" dirty="0">
              <a:solidFill>
                <a:schemeClr val="tx1"/>
              </a:solidFill>
              <a:effectLst/>
              <a:latin typeface="+mn-lt"/>
              <a:ea typeface="+mn-ea"/>
              <a:cs typeface="+mn-cs"/>
            </a:endParaRPr>
          </a:p>
          <a:p>
            <a:r>
              <a:rPr lang="hu-HU" sz="1200" kern="1200" dirty="0">
                <a:solidFill>
                  <a:schemeClr val="tx1"/>
                </a:solidFill>
                <a:effectLst/>
                <a:latin typeface="+mn-lt"/>
              </a:rPr>
              <a:t>A hallgatóságtól függően módosítsa, hogy mi jelenjen meg a további forrásokat felsoroló dián:</a:t>
            </a:r>
          </a:p>
          <a:p>
            <a:endParaRPr lang="hu-HU" sz="1200" b="1" u="none" kern="1200" dirty="0">
              <a:solidFill>
                <a:schemeClr val="tx1"/>
              </a:solidFill>
              <a:effectLst/>
              <a:latin typeface="+mn-lt"/>
              <a:ea typeface="+mn-ea"/>
              <a:cs typeface="+mn-cs"/>
            </a:endParaRPr>
          </a:p>
          <a:p>
            <a:r>
              <a:rPr lang="hu-HU" sz="1200" b="1" u="none" kern="1200" dirty="0">
                <a:solidFill>
                  <a:schemeClr val="tx1"/>
                </a:solidFill>
                <a:effectLst/>
                <a:latin typeface="+mn-lt"/>
              </a:rPr>
              <a:t>A résztvevők feltölthetik kódjukat a Minecraft: Education Edition és/vagy a Windows 10-es Minecraft programba, ha van ezekhez hozzáférésük.</a:t>
            </a:r>
          </a:p>
          <a:p>
            <a:r>
              <a:rPr lang="hu-HU" sz="1200" b="0" u="none" kern="1200" dirty="0">
                <a:solidFill>
                  <a:schemeClr val="tx1"/>
                </a:solidFill>
                <a:effectLst/>
                <a:latin typeface="+mn-lt"/>
              </a:rPr>
              <a:t>A résztvevők a Code Studio használatával feltölthetik kódjukat az igazi játékba – és megtekinthetik, hogy a kódjuk hogyan kel életre!</a:t>
            </a:r>
          </a:p>
          <a:p>
            <a:endParaRPr lang="hu-HU" sz="1200" b="0" u="non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hu-HU" sz="1200" b="1" kern="1200" dirty="0">
                <a:solidFill>
                  <a:schemeClr val="tx1"/>
                </a:solidFill>
                <a:effectLst/>
                <a:latin typeface="+mn-lt"/>
              </a:rPr>
              <a:t>Fedezze fel a Minecraft: Education Editiont:</a:t>
            </a:r>
          </a:p>
          <a:p>
            <a:pPr marL="0" marR="0" lvl="0" indent="0" algn="l" defTabSz="914400" rtl="0" eaLnBrk="1" fontAlgn="auto" latinLnBrk="0" hangingPunct="1">
              <a:lnSpc>
                <a:spcPct val="100000"/>
              </a:lnSpc>
              <a:spcBef>
                <a:spcPts val="0"/>
              </a:spcBef>
              <a:spcAft>
                <a:spcPts val="0"/>
              </a:spcAft>
              <a:buClrTx/>
              <a:buSzTx/>
              <a:buFontTx/>
              <a:buNone/>
              <a:tabLst/>
              <a:defRPr/>
            </a:pPr>
            <a:r>
              <a:rPr lang="hu-HU" sz="1200" kern="1200" dirty="0">
                <a:solidFill>
                  <a:schemeClr val="tx1"/>
                </a:solidFill>
                <a:effectLst/>
                <a:latin typeface="+mn-lt"/>
              </a:rPr>
              <a:t>A Minecraft: Education Edition iskolák számára készült, és osztálykezelő eszközöket, óravázlatterveket és még sok mást tartalmaz. További információkért látogasson el a következő oldalra: </a:t>
            </a:r>
            <a:r>
              <a:rPr lang="en-US" sz="1200" u="sng" kern="1200" dirty="0">
                <a:solidFill>
                  <a:schemeClr val="tx1"/>
                </a:solidFill>
                <a:effectLst/>
                <a:latin typeface="+mn-lt"/>
                <a:ea typeface="+mn-ea"/>
                <a:cs typeface="+mn-cs"/>
                <a:hlinkClick r:id="rId3"/>
              </a:rPr>
              <a:t>https://education.minecraft.net</a:t>
            </a:r>
            <a:r>
              <a:rPr lang="hu-HU" sz="1200" kern="1200" dirty="0">
                <a:solidFill>
                  <a:schemeClr val="tx1"/>
                </a:solidFill>
                <a:effectLst/>
                <a:latin typeface="+mn-lt"/>
              </a:rPr>
              <a:t>.</a:t>
            </a:r>
            <a:endParaRPr lang="hu-HU"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hu-HU"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hu-HU" sz="1200" b="1" kern="1200" dirty="0">
                <a:solidFill>
                  <a:schemeClr val="tx1"/>
                </a:solidFill>
                <a:effectLst/>
                <a:latin typeface="+mn-lt"/>
              </a:rPr>
              <a:t>Fedezze fel, hogy milyen más módokon tudná a digitális ismereteket a digitális olvasnivalóktól a számítástechnikai oktatásig a közösségével megismertetni</a:t>
            </a:r>
            <a:br>
              <a:rPr dirty="0"/>
            </a:br>
            <a:r>
              <a:rPr lang="hu-HU" sz="1200" kern="1200" dirty="0">
                <a:solidFill>
                  <a:schemeClr val="tx1"/>
                </a:solidFill>
                <a:effectLst/>
                <a:latin typeface="+mn-lt"/>
              </a:rPr>
              <a:t>https://Microsoft.com/digitalskills.  </a:t>
            </a:r>
          </a:p>
          <a:p>
            <a:endParaRPr lang="hu-HU" b="0" u="none" dirty="0"/>
          </a:p>
          <a:p>
            <a:r>
              <a:rPr lang="hu-HU" sz="1200" b="1" kern="1200" dirty="0">
                <a:solidFill>
                  <a:schemeClr val="tx1"/>
                </a:solidFill>
                <a:effectLst/>
                <a:latin typeface="+mn-lt"/>
              </a:rPr>
              <a:t>Code.org (</a:t>
            </a:r>
            <a:r>
              <a:rPr lang="en-US" sz="1200" b="1" kern="1200" dirty="0">
                <a:solidFill>
                  <a:schemeClr val="tx1"/>
                </a:solidFill>
                <a:effectLst/>
                <a:latin typeface="+mn-lt"/>
                <a:ea typeface="+mn-ea"/>
                <a:cs typeface="+mn-cs"/>
                <a:hlinkClick r:id="rId4"/>
              </a:rPr>
              <a:t>https://code.org/educate</a:t>
            </a:r>
            <a:r>
              <a:rPr lang="hu-HU" sz="1200" b="1" kern="1200" dirty="0">
                <a:solidFill>
                  <a:schemeClr val="tx1"/>
                </a:solidFill>
                <a:effectLst/>
                <a:latin typeface="+mn-lt"/>
              </a:rPr>
              <a:t>)</a:t>
            </a:r>
            <a:r>
              <a:rPr lang="hu-HU" sz="1200" kern="1200" dirty="0">
                <a:solidFill>
                  <a:schemeClr val="tx1"/>
                </a:solidFill>
                <a:effectLst/>
                <a:latin typeface="+mn-lt"/>
              </a:rPr>
              <a:t> Menjen az Hour of Code™ szintje fölé a Code.org pedagógusoknak szóló eszközeivel. A tantermi számítástechnika-oktatáshoz nem kell tapasztalattal rendelkeznie. A Code.org önéletrajzot, óravázlatokat, minőségi professzionális tanulási programokat és rengeteg nagyszerű eszközt kínál minden szintnek – mindent, ami csak szükséges, ingyen. Látogassatok el a </a:t>
            </a:r>
            <a:r>
              <a:rPr lang="en-US" sz="1200" kern="1200" dirty="0">
                <a:solidFill>
                  <a:schemeClr val="tx1"/>
                </a:solidFill>
                <a:effectLst/>
                <a:latin typeface="+mn-lt"/>
                <a:ea typeface="+mn-ea"/>
                <a:cs typeface="+mn-cs"/>
                <a:hlinkClick r:id="rId5"/>
              </a:rPr>
              <a:t>code.org/educate</a:t>
            </a:r>
            <a:r>
              <a:rPr lang="hu-HU" sz="1200" kern="1200" dirty="0">
                <a:solidFill>
                  <a:schemeClr val="tx1"/>
                </a:solidFill>
                <a:effectLst/>
                <a:latin typeface="+mn-lt"/>
              </a:rPr>
              <a:t> oldalra, válasszátok ki a szinteteket, és kezdhetitek is!</a:t>
            </a:r>
          </a:p>
          <a:p>
            <a:r>
              <a:rPr lang="hu-HU" sz="1200" kern="1200" dirty="0">
                <a:solidFill>
                  <a:schemeClr val="tx1"/>
                </a:solidFill>
                <a:effectLst/>
                <a:latin typeface="+mn-lt"/>
              </a:rPr>
              <a:t> </a:t>
            </a:r>
          </a:p>
          <a:p>
            <a:r>
              <a:rPr lang="hu-HU" sz="1200" b="1" kern="1200" dirty="0">
                <a:solidFill>
                  <a:schemeClr val="tx1"/>
                </a:solidFill>
                <a:effectLst/>
                <a:latin typeface="+mn-lt"/>
              </a:rPr>
              <a:t>Code Studio (</a:t>
            </a:r>
            <a:r>
              <a:rPr lang="en-US" sz="1200" b="1" kern="1200" dirty="0">
                <a:solidFill>
                  <a:schemeClr val="tx1"/>
                </a:solidFill>
                <a:effectLst/>
                <a:latin typeface="+mn-lt"/>
                <a:ea typeface="+mn-ea"/>
                <a:cs typeface="+mn-cs"/>
                <a:hlinkClick r:id="rId6"/>
              </a:rPr>
              <a:t>https://studio.code.org</a:t>
            </a:r>
            <a:r>
              <a:rPr lang="hu-HU" sz="1200" b="1" kern="1200" dirty="0">
                <a:solidFill>
                  <a:schemeClr val="tx1"/>
                </a:solidFill>
                <a:effectLst/>
                <a:latin typeface="+mn-lt"/>
              </a:rPr>
              <a:t>) </a:t>
            </a:r>
            <a:r>
              <a:rPr lang="hu-HU" sz="1200" kern="1200" dirty="0">
                <a:solidFill>
                  <a:schemeClr val="tx1"/>
                </a:solidFill>
                <a:effectLst/>
                <a:latin typeface="+mn-lt"/>
              </a:rPr>
              <a:t>Szórakoztató volt az Hour of Code™? A számítástechnika világa még sok más felfedeznivalót tartogat! A Code Studio feladványokat, játékokat és tanfolyamokat kínál, minden korosztály számára. Tudjátok meg, hogyan csinálhattok saját játékokat és alkalmazásokat, és osszátok meg őket ismerőseitekkel. Látogassatok el a </a:t>
            </a:r>
            <a:r>
              <a:rPr lang="en-US" sz="1200" kern="1200" dirty="0">
                <a:solidFill>
                  <a:schemeClr val="tx1"/>
                </a:solidFill>
                <a:effectLst/>
                <a:latin typeface="+mn-lt"/>
                <a:ea typeface="+mn-ea"/>
                <a:cs typeface="+mn-cs"/>
                <a:hlinkClick r:id="rId7"/>
              </a:rPr>
              <a:t>studio.code.org</a:t>
            </a:r>
            <a:r>
              <a:rPr lang="hu-HU" sz="1200" kern="1200" dirty="0">
                <a:solidFill>
                  <a:schemeClr val="tx1"/>
                </a:solidFill>
                <a:effectLst/>
                <a:latin typeface="+mn-lt"/>
              </a:rPr>
              <a:t> oldalára, és lássatok neki még ma!</a:t>
            </a:r>
          </a:p>
          <a:p>
            <a:endParaRPr lang="hu-HU" b="1" dirty="0"/>
          </a:p>
          <a:p>
            <a:endParaRPr lang="hu-HU" b="1" dirty="0"/>
          </a:p>
        </p:txBody>
      </p:sp>
      <p:sp>
        <p:nvSpPr>
          <p:cNvPr id="4" name="Slide Number Placeholder 3"/>
          <p:cNvSpPr>
            <a:spLocks noGrp="1"/>
          </p:cNvSpPr>
          <p:nvPr>
            <p:ph type="sldNum" sz="quarter" idx="10"/>
          </p:nvPr>
        </p:nvSpPr>
        <p:spPr/>
        <p:txBody>
          <a:bodyPr/>
          <a:lstStyle/>
          <a:p>
            <a:fld id="{88F0EC2C-E6BA-F248-9EDA-113245C923E1}" type="slidenum">
              <a:rPr lang="en-US" smtClean="0"/>
              <a:t>19</a:t>
            </a:fld>
            <a:endParaRPr lang="hu-HU"/>
          </a:p>
        </p:txBody>
      </p:sp>
    </p:spTree>
    <p:extLst>
      <p:ext uri="{BB962C8B-B14F-4D97-AF65-F5344CB8AC3E}">
        <p14:creationId xmlns:p14="http://schemas.microsoft.com/office/powerpoint/2010/main" val="357787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b="1" u="sng" dirty="0"/>
              <a:t>MINTASZÖVEG:</a:t>
            </a:r>
          </a:p>
          <a:p>
            <a:endParaRPr lang="hu-HU" b="1" u="sng" dirty="0"/>
          </a:p>
          <a:p>
            <a:r>
              <a:rPr lang="hu-HU" b="1" u="sng" dirty="0"/>
              <a:t>Üdvözöllek titeket!</a:t>
            </a:r>
          </a:p>
          <a:p>
            <a:pPr marL="0" marR="0" lvl="0" indent="0" algn="l" defTabSz="914400" rtl="0" eaLnBrk="1" fontAlgn="auto" latinLnBrk="0" hangingPunct="1">
              <a:lnSpc>
                <a:spcPct val="100000"/>
              </a:lnSpc>
              <a:spcBef>
                <a:spcPts val="0"/>
              </a:spcBef>
              <a:spcAft>
                <a:spcPts val="0"/>
              </a:spcAft>
              <a:buClrTx/>
              <a:buSzTx/>
              <a:buFontTx/>
              <a:buNone/>
              <a:tabLst/>
              <a:defRPr/>
            </a:pPr>
            <a:r>
              <a:rPr lang="hu-HU" dirty="0"/>
              <a:t>[Mutatkozzon be az osztálynak. Mondja el, hogy ki Ön, mit csinál, és ha a technológiai iparban dolgozik, mondja el, hogy miért érdekes Önnek az </a:t>
            </a:r>
            <a:r>
              <a:rPr lang="hu-HU" sz="1200" dirty="0">
                <a:solidFill>
                  <a:schemeClr val="bg1"/>
                </a:solidFill>
                <a:latin typeface="Segoe UI Light" panose="020B0502040204020203" pitchFamily="34" charset="0"/>
              </a:rPr>
              <a:t>Hour of </a:t>
            </a:r>
            <a:r>
              <a:rPr lang="hu-HU" kern="1200" dirty="0">
                <a:effectLst/>
                <a:latin typeface="+mn-lt"/>
              </a:rPr>
              <a:t>Code™</a:t>
            </a:r>
            <a:r>
              <a:rPr lang="hu-HU" dirty="0"/>
              <a:t>]</a:t>
            </a:r>
            <a:r>
              <a:rPr lang="hu-HU" sz="1200" baseline="30000" dirty="0">
                <a:solidFill>
                  <a:schemeClr val="bg1"/>
                </a:solidFill>
                <a:latin typeface="Segoe UI Light" panose="020B0502040204020203" pitchFamily="34" charset="0"/>
              </a:rPr>
              <a:t> </a:t>
            </a:r>
            <a:endParaRPr lang="hu-HU" b="0" u="non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hu-HU" b="0" u="none" dirty="0"/>
          </a:p>
          <a:p>
            <a:pPr marL="0" marR="0" indent="0" algn="l" defTabSz="914400" rtl="0" eaLnBrk="1" fontAlgn="auto" latinLnBrk="0" hangingPunct="1">
              <a:lnSpc>
                <a:spcPct val="100000"/>
              </a:lnSpc>
              <a:spcBef>
                <a:spcPts val="0"/>
              </a:spcBef>
              <a:spcAft>
                <a:spcPts val="0"/>
              </a:spcAft>
              <a:buClrTx/>
              <a:buSzTx/>
              <a:buFontTx/>
              <a:buNone/>
              <a:tabLst/>
              <a:defRPr/>
            </a:pPr>
            <a:r>
              <a:rPr lang="hu-HU" b="0" u="none" dirty="0"/>
              <a:t>„Először meg fogunk nézni egy rövid videót arról, hogy az elmúlt években mennyire vált népszerűvé a kódolás, és hány hozzátok hasonló nagyszerű ember próbálta már ki!”</a:t>
            </a:r>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u-HU" b="1" u="sng" baseline="0" dirty="0"/>
              <a:t>MEGJEGYZÉS A KÖZVETÍTŐNEK:</a:t>
            </a:r>
          </a:p>
          <a:p>
            <a:pPr marL="0" marR="0" indent="0" algn="l" defTabSz="914400" rtl="0" eaLnBrk="1" fontAlgn="auto" latinLnBrk="0" hangingPunct="1">
              <a:lnSpc>
                <a:spcPct val="100000"/>
              </a:lnSpc>
              <a:spcBef>
                <a:spcPts val="0"/>
              </a:spcBef>
              <a:spcAft>
                <a:spcPts val="0"/>
              </a:spcAft>
              <a:buClrTx/>
              <a:buSzTx/>
              <a:buFontTx/>
              <a:buNone/>
              <a:tabLst/>
              <a:defRPr/>
            </a:pPr>
            <a:r>
              <a:rPr lang="hu-HU" b="0" u="none" baseline="0" dirty="0"/>
              <a:t>A következő diára lépéskor a videó automatikusan elindul. </a:t>
            </a:r>
            <a:endParaRPr lang="hu-HU" b="1" u="sng" dirty="0"/>
          </a:p>
          <a:p>
            <a:endParaRPr lang="hu-HU" b="1" u="sng" dirty="0"/>
          </a:p>
          <a:p>
            <a:endParaRPr lang="hu-HU" b="1" dirty="0"/>
          </a:p>
          <a:p>
            <a:pPr marL="0" marR="0" indent="0" algn="l" defTabSz="914400" rtl="0" eaLnBrk="1" fontAlgn="auto" latinLnBrk="0" hangingPunct="1">
              <a:lnSpc>
                <a:spcPct val="100000"/>
              </a:lnSpc>
              <a:spcBef>
                <a:spcPts val="0"/>
              </a:spcBef>
              <a:spcAft>
                <a:spcPts val="0"/>
              </a:spcAft>
              <a:buClrTx/>
              <a:buSzTx/>
              <a:buFontTx/>
              <a:buNone/>
              <a:tabLst/>
              <a:defRPr/>
            </a:pPr>
            <a:endParaRPr lang="hu-HU" dirty="0"/>
          </a:p>
        </p:txBody>
      </p:sp>
      <p:sp>
        <p:nvSpPr>
          <p:cNvPr id="4" name="Slide Number Placeholder 3"/>
          <p:cNvSpPr>
            <a:spLocks noGrp="1"/>
          </p:cNvSpPr>
          <p:nvPr>
            <p:ph type="sldNum" sz="quarter" idx="10"/>
          </p:nvPr>
        </p:nvSpPr>
        <p:spPr/>
        <p:txBody>
          <a:bodyPr/>
          <a:lstStyle/>
          <a:p>
            <a:fld id="{88F0EC2C-E6BA-F248-9EDA-113245C923E1}" type="slidenum">
              <a:rPr lang="en-US" smtClean="0"/>
              <a:t>2</a:t>
            </a:fld>
            <a:endParaRPr lang="hu-HU"/>
          </a:p>
        </p:txBody>
      </p:sp>
    </p:spTree>
    <p:extLst>
      <p:ext uri="{BB962C8B-B14F-4D97-AF65-F5344CB8AC3E}">
        <p14:creationId xmlns:p14="http://schemas.microsoft.com/office/powerpoint/2010/main" val="17040161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b="1" u="sng" dirty="0"/>
              <a:t>MINTASZÖVEG: </a:t>
            </a:r>
          </a:p>
          <a:p>
            <a:endParaRPr lang="hu-HU" b="1" u="sng" dirty="0"/>
          </a:p>
          <a:p>
            <a:endParaRPr lang="hu-HU" b="1" u="sng" dirty="0"/>
          </a:p>
          <a:p>
            <a:r>
              <a:rPr lang="hu-HU" b="1" u="sng" dirty="0"/>
              <a:t>A DIA CÉLJA:</a:t>
            </a:r>
            <a:r>
              <a:rPr lang="hu-HU" dirty="0"/>
              <a:t> </a:t>
            </a:r>
          </a:p>
          <a:p>
            <a:endParaRPr lang="hu-HU" b="0" u="none" baseline="0" dirty="0"/>
          </a:p>
          <a:p>
            <a:r>
              <a:rPr lang="hu-HU" b="0" u="none" baseline="0" dirty="0"/>
              <a:t>Az esemény lezárása</a:t>
            </a:r>
          </a:p>
          <a:p>
            <a:endParaRPr lang="hu-HU" b="1" dirty="0"/>
          </a:p>
          <a:p>
            <a:r>
              <a:rPr lang="hu-HU" b="1" u="sng" dirty="0"/>
              <a:t>UTASÍTÁSOK A DIA KÉPEIRE VONATKOZÓAN:</a:t>
            </a:r>
            <a:endParaRPr lang="hu-HU" sz="1200" u="sng" kern="1200" dirty="0">
              <a:solidFill>
                <a:schemeClr val="tx1"/>
              </a:solidFill>
              <a:effectLst/>
              <a:latin typeface="+mn-lt"/>
              <a:ea typeface="+mn-ea"/>
              <a:cs typeface="+mn-cs"/>
            </a:endParaRPr>
          </a:p>
          <a:p>
            <a:endParaRPr lang="hu-HU" sz="1200" kern="1200" dirty="0">
              <a:solidFill>
                <a:schemeClr val="tx1"/>
              </a:solidFill>
              <a:effectLst/>
              <a:latin typeface="+mn-lt"/>
              <a:ea typeface="+mn-ea"/>
              <a:cs typeface="+mn-cs"/>
            </a:endParaRPr>
          </a:p>
          <a:p>
            <a:r>
              <a:rPr lang="hu-HU" sz="1200" kern="1200" dirty="0">
                <a:solidFill>
                  <a:schemeClr val="tx1"/>
                </a:solidFill>
                <a:effectLst/>
                <a:latin typeface="+mn-lt"/>
              </a:rPr>
              <a:t>Ha le akarja cserélni ezt a képet, figyeljen rá, hogy az új kép megfeleljen a következő feltételeknek: </a:t>
            </a:r>
            <a:endParaRPr lang="hu-HU" dirty="0"/>
          </a:p>
          <a:p>
            <a:pPr marL="628650" lvl="1" indent="-171450">
              <a:buFont typeface="Arial"/>
              <a:buChar char="•"/>
            </a:pPr>
            <a:r>
              <a:rPr lang="hu-HU" sz="1200" kern="1200" dirty="0">
                <a:solidFill>
                  <a:schemeClr val="tx1"/>
                </a:solidFill>
                <a:effectLst/>
                <a:latin typeface="+mn-lt"/>
              </a:rPr>
              <a:t>Fiúkat és lányokat mutat </a:t>
            </a:r>
          </a:p>
          <a:p>
            <a:pPr marL="628650" lvl="1" indent="-171450">
              <a:buFont typeface="Arial"/>
              <a:buChar char="•"/>
            </a:pPr>
            <a:r>
              <a:rPr lang="hu-HU" sz="1200" kern="1200" dirty="0">
                <a:solidFill>
                  <a:schemeClr val="tx1"/>
                </a:solidFill>
                <a:effectLst/>
                <a:latin typeface="+mn-lt"/>
              </a:rPr>
              <a:t>Azt mutatja, hogy a résztvevők jól érzik magukat </a:t>
            </a:r>
            <a:endParaRPr lang="hu-HU" dirty="0">
              <a:effectLst/>
            </a:endParaRPr>
          </a:p>
          <a:p>
            <a:pPr marL="628650" lvl="1" indent="-171450">
              <a:buFont typeface="Arial"/>
              <a:buChar char="•"/>
            </a:pPr>
            <a:r>
              <a:rPr lang="hu-HU" sz="1200" kern="1200" dirty="0">
                <a:solidFill>
                  <a:schemeClr val="tx1"/>
                </a:solidFill>
                <a:effectLst/>
                <a:latin typeface="+mn-lt"/>
              </a:rPr>
              <a:t>Embercsoportot mutat, nem csak egyéneket </a:t>
            </a:r>
          </a:p>
          <a:p>
            <a:endParaRPr lang="hu-HU" b="1" u="sng" dirty="0"/>
          </a:p>
          <a:p>
            <a:r>
              <a:rPr lang="hu-HU" b="1" u="sng" dirty="0"/>
              <a:t>Copyright 2017: </a:t>
            </a:r>
          </a:p>
          <a:p>
            <a:r>
              <a:rPr lang="hu-HU" sz="1200" kern="1200" dirty="0">
                <a:solidFill>
                  <a:schemeClr val="tx1"/>
                </a:solidFill>
                <a:effectLst/>
                <a:latin typeface="+mn-lt"/>
              </a:rPr>
              <a:t>A bemutató használata licencbe adás útján történik, nem pedig értékesítéssel. Ez a tartalom a Microsoft Corporation kifejezett előzetes írásos engedélye nélkül nem másolható, nem dolgozható át, nem módosítható, nem használható fel származékos művek létrehozására, nem mutatható be nyilvánosan, nem értékesíthető, illetve nem használható fel kereskedelmi célokra. </a:t>
            </a:r>
          </a:p>
          <a:p>
            <a:r>
              <a:rPr lang="hu-HU" sz="1200" kern="1200" dirty="0">
                <a:solidFill>
                  <a:schemeClr val="tx1"/>
                </a:solidFill>
                <a:effectLst/>
                <a:latin typeface="+mn-lt"/>
              </a:rPr>
              <a:t> </a:t>
            </a:r>
          </a:p>
          <a:p>
            <a:r>
              <a:rPr lang="hu-HU" sz="1200" kern="1200" dirty="0">
                <a:solidFill>
                  <a:schemeClr val="tx1"/>
                </a:solidFill>
                <a:effectLst/>
                <a:latin typeface="+mn-lt"/>
              </a:rPr>
              <a:t>A bemutatót „adott állapotában” kínáljuk. A Microsoft nem vállal semmilyen kifejezett vagy vélelmezett garanciát. Az ebben a bemutatóban megjelenített információk és nézetek, beleértve az URL-címeket és más internetes webhelyekre történő hivatkozásokat, értesítés nélkül megváltozhatnak. </a:t>
            </a:r>
          </a:p>
          <a:p>
            <a:r>
              <a:rPr lang="hu-HU" sz="1200" kern="1200" dirty="0">
                <a:solidFill>
                  <a:schemeClr val="tx1"/>
                </a:solidFill>
                <a:effectLst/>
                <a:latin typeface="+mn-lt"/>
              </a:rPr>
              <a:t> </a:t>
            </a:r>
          </a:p>
          <a:p>
            <a:r>
              <a:rPr lang="hu-HU" sz="1200" kern="1200" dirty="0">
                <a:solidFill>
                  <a:schemeClr val="tx1"/>
                </a:solidFill>
                <a:effectLst/>
                <a:latin typeface="+mn-lt"/>
              </a:rPr>
              <a:t>Az itt leírt példák közül néhány csak illusztrációs célt szolgál, és kitalált. Létező személyekkel, dolgokkal való kapcsolatuk a véletlen műve. </a:t>
            </a:r>
          </a:p>
          <a:p>
            <a:r>
              <a:rPr lang="hu-HU" sz="1200" kern="1200" dirty="0">
                <a:solidFill>
                  <a:schemeClr val="tx1"/>
                </a:solidFill>
                <a:effectLst/>
                <a:latin typeface="+mn-lt"/>
              </a:rPr>
              <a:t> </a:t>
            </a:r>
          </a:p>
          <a:p>
            <a:r>
              <a:rPr lang="hu-HU" sz="1200" kern="1200" dirty="0">
                <a:solidFill>
                  <a:schemeClr val="tx1"/>
                </a:solidFill>
                <a:effectLst/>
                <a:latin typeface="+mn-lt"/>
              </a:rPr>
              <a:t>A bemutató személyes használatra, valamint a code.org szervezet eseményei és más kódolási események részeként végzett osztálytermi és egyéb tanítási célra használható fel. Ez a bemutató nem biztosít jogot a Microsoft bármely termékében foglalt szellemi tulajdon használatára. </a:t>
            </a:r>
          </a:p>
          <a:p>
            <a:r>
              <a:rPr lang="hu-HU" sz="1200" kern="1200" dirty="0">
                <a:solidFill>
                  <a:schemeClr val="tx1"/>
                </a:solidFill>
                <a:effectLst/>
                <a:latin typeface="+mn-lt"/>
              </a:rPr>
              <a:t> </a:t>
            </a:r>
          </a:p>
          <a:p>
            <a:r>
              <a:rPr lang="hu-HU" sz="1200" kern="1200" dirty="0">
                <a:solidFill>
                  <a:schemeClr val="tx1"/>
                </a:solidFill>
                <a:effectLst/>
                <a:latin typeface="+mn-lt"/>
              </a:rPr>
              <a:t>A Microsoft és a </a:t>
            </a:r>
            <a:r>
              <a:rPr lang="en-US" sz="1200" kern="1200" dirty="0">
                <a:solidFill>
                  <a:schemeClr val="tx1"/>
                </a:solidFill>
                <a:effectLst/>
                <a:latin typeface="+mn-lt"/>
                <a:ea typeface="+mn-ea"/>
                <a:cs typeface="+mn-cs"/>
                <a:hlinkClick r:id="rId3"/>
              </a:rPr>
              <a:t>http://www.microsoft.com/en-us/legal/intellectualproperty/trademarks/en-us.aspx</a:t>
            </a:r>
            <a:r>
              <a:rPr lang="hu-HU" sz="1200" kern="1200" dirty="0">
                <a:solidFill>
                  <a:schemeClr val="tx1"/>
                </a:solidFill>
                <a:effectLst/>
                <a:latin typeface="+mn-lt"/>
              </a:rPr>
              <a:t> oldalon felsorolt védjegyek a Microsoft vállalatcsoport védjegyei. Minden más védjegy a tulajdonosuk tulajdona.</a:t>
            </a:r>
          </a:p>
          <a:p>
            <a:endParaRPr lang="hu-HU" b="1" u="sng" dirty="0"/>
          </a:p>
          <a:p>
            <a:pPr marL="0" marR="0" lvl="0" indent="0" algn="l" defTabSz="713203" rtl="0" eaLnBrk="1" fontAlgn="auto" latinLnBrk="0" hangingPunct="1">
              <a:lnSpc>
                <a:spcPct val="100000"/>
              </a:lnSpc>
              <a:spcBef>
                <a:spcPts val="0"/>
              </a:spcBef>
              <a:spcAft>
                <a:spcPts val="0"/>
              </a:spcAft>
              <a:buClrTx/>
              <a:buSzTx/>
              <a:buFontTx/>
              <a:buNone/>
              <a:tabLst/>
              <a:defRPr/>
            </a:pPr>
            <a:r>
              <a:rPr kumimoji="0" lang="hu-HU" sz="1200" b="0" i="0" u="none" strike="noStrike" kern="1200" cap="none" spc="0" normalizeH="0" baseline="0" noProof="0" dirty="0">
                <a:ln>
                  <a:noFill/>
                </a:ln>
                <a:solidFill>
                  <a:prstClr val="black"/>
                </a:solidFill>
                <a:effectLst/>
                <a:uLnTx/>
                <a:uFillTx/>
                <a:latin typeface="+mn-lt"/>
              </a:rPr>
              <a:t>© Code.org, 2017. A Code.org®, a CODE logó és az Hour of Code® a Code.org védjegyei</a:t>
            </a:r>
            <a:endParaRPr kumimoji="0" lang="hu-HU"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endParaRPr kumimoji="0" lang="hu-HU"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r>
              <a:rPr kumimoji="0" lang="hu-HU" sz="1200" b="0" i="0" u="none" strike="noStrike" kern="1200" cap="none" spc="0" normalizeH="0" baseline="0" noProof="0" dirty="0">
                <a:ln>
                  <a:noFill/>
                </a:ln>
                <a:solidFill>
                  <a:prstClr val="black"/>
                </a:solidFill>
                <a:effectLst/>
                <a:uLnTx/>
                <a:uFillTx/>
                <a:latin typeface="+mn-lt"/>
              </a:rPr>
              <a:t>Mojang © 2017. A „Minecraft” a Mojang AB védjegye</a:t>
            </a:r>
          </a:p>
          <a:p>
            <a:pPr marL="0" marR="0" lvl="0" indent="0" algn="l" defTabSz="713203" rtl="0" eaLnBrk="1" fontAlgn="auto" latinLnBrk="0" hangingPunct="1">
              <a:lnSpc>
                <a:spcPct val="100000"/>
              </a:lnSpc>
              <a:spcBef>
                <a:spcPts val="0"/>
              </a:spcBef>
              <a:spcAft>
                <a:spcPts val="0"/>
              </a:spcAft>
              <a:buClrTx/>
              <a:buSzTx/>
              <a:buFontTx/>
              <a:buNone/>
              <a:tabLst/>
              <a:defRPr/>
            </a:pPr>
            <a:endParaRPr kumimoji="0" lang="hu-HU"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r>
              <a:rPr kumimoji="0" lang="hu-HU" sz="1200" b="0" i="0" u="none" strike="noStrike" kern="1200" cap="none" spc="0" normalizeH="0" baseline="0" noProof="0" dirty="0">
                <a:ln>
                  <a:noFill/>
                </a:ln>
                <a:solidFill>
                  <a:prstClr val="black"/>
                </a:solidFill>
                <a:effectLst/>
                <a:uLnTx/>
                <a:uFillTx/>
                <a:latin typeface="+mn-lt"/>
              </a:rPr>
              <a:t>© 2017 Microsoft Corporation. Minden jog fenntartva.</a:t>
            </a:r>
          </a:p>
          <a:p>
            <a:pPr marL="457200" lvl="1" indent="0">
              <a:buFont typeface="Arial"/>
              <a:buNone/>
            </a:pPr>
            <a:endParaRPr lang="hu-H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20</a:t>
            </a:fld>
            <a:endParaRPr lang="hu-HU"/>
          </a:p>
        </p:txBody>
      </p:sp>
    </p:spTree>
    <p:extLst>
      <p:ext uri="{BB962C8B-B14F-4D97-AF65-F5344CB8AC3E}">
        <p14:creationId xmlns:p14="http://schemas.microsoft.com/office/powerpoint/2010/main" val="29047664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b="1" u="sng" dirty="0"/>
              <a:t>A DIA CÉLJA:</a:t>
            </a:r>
          </a:p>
          <a:p>
            <a:endParaRPr lang="hu-HU" b="1" u="sng"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hu-HU" dirty="0"/>
              <a:t>A fiatalok lelkesedésének felkeltése az </a:t>
            </a:r>
            <a:r>
              <a:rPr lang="hu-HU" sz="1200" dirty="0">
                <a:solidFill>
                  <a:schemeClr val="bg1"/>
                </a:solidFill>
                <a:latin typeface="Segoe UI Light" panose="020B0502040204020203" pitchFamily="34" charset="0"/>
              </a:rPr>
              <a:t>Hour of Code™</a:t>
            </a:r>
            <a:r>
              <a:rPr lang="hu-HU" dirty="0"/>
              <a:t> oktatóprogram iránt.</a:t>
            </a:r>
            <a:endParaRPr lang="hu-HU" b="1" u="sng" dirty="0"/>
          </a:p>
          <a:p>
            <a:endParaRPr lang="hu-HU" b="1" u="sng" dirty="0"/>
          </a:p>
          <a:p>
            <a:r>
              <a:rPr lang="hu-HU" b="1" u="sng" dirty="0"/>
              <a:t>UTASÍTÁSOK A DIA KÉPEIRE VONATKOZÓAN:</a:t>
            </a:r>
            <a:endParaRPr lang="hu-HU" sz="1200" u="sng" kern="1200" dirty="0">
              <a:solidFill>
                <a:schemeClr val="tx1"/>
              </a:solidFill>
              <a:effectLst/>
              <a:latin typeface="+mn-lt"/>
              <a:ea typeface="+mn-ea"/>
              <a:cs typeface="+mn-cs"/>
            </a:endParaRPr>
          </a:p>
          <a:p>
            <a:endParaRPr lang="hu-HU" sz="1200" kern="1200" dirty="0">
              <a:solidFill>
                <a:schemeClr val="tx1"/>
              </a:solidFill>
              <a:effectLst/>
              <a:latin typeface="+mn-lt"/>
              <a:ea typeface="+mn-ea"/>
              <a:cs typeface="+mn-cs"/>
            </a:endParaRPr>
          </a:p>
          <a:p>
            <a:r>
              <a:rPr lang="hu-HU" dirty="0"/>
              <a:t>A videónak automatikusan el kell indulnia. </a:t>
            </a:r>
          </a:p>
          <a:p>
            <a:endParaRPr lang="hu-HU" dirty="0"/>
          </a:p>
          <a:p>
            <a:pPr marL="0" marR="0" indent="0" algn="l" defTabSz="914400" rtl="0" eaLnBrk="1" fontAlgn="auto" latinLnBrk="0" hangingPunct="1">
              <a:lnSpc>
                <a:spcPct val="100000"/>
              </a:lnSpc>
              <a:spcBef>
                <a:spcPts val="0"/>
              </a:spcBef>
              <a:spcAft>
                <a:spcPts val="0"/>
              </a:spcAft>
              <a:buClrTx/>
              <a:buSzTx/>
              <a:buFontTx/>
              <a:buNone/>
              <a:tabLst/>
              <a:defRPr/>
            </a:pPr>
            <a:r>
              <a:rPr lang="hu-HU" sz="1200" kern="1200" dirty="0">
                <a:solidFill>
                  <a:schemeClr val="tx1"/>
                </a:solidFill>
                <a:effectLst/>
                <a:latin typeface="+mn-lt"/>
              </a:rPr>
              <a:t>Ha meg szeretné változtatni a nyelvet vagy a feliratozást, akkor az alábbi hivatkozáson keresztül hívja elő a videót, és annak jobb alsó sarkában kattintson a „beállítások” fogaskerékre. Lehet, hogy újra be kell ágyaznia a hivatkozást: https://www.youtube.com/watch?t=1&amp;v=2DxWIxec6yo</a:t>
            </a:r>
          </a:p>
          <a:p>
            <a:pPr marL="0" marR="0" indent="0" algn="l" defTabSz="914400" rtl="0" eaLnBrk="1" fontAlgn="auto" latinLnBrk="0" hangingPunct="1">
              <a:lnSpc>
                <a:spcPct val="100000"/>
              </a:lnSpc>
              <a:spcBef>
                <a:spcPts val="0"/>
              </a:spcBef>
              <a:spcAft>
                <a:spcPts val="0"/>
              </a:spcAft>
              <a:buClrTx/>
              <a:buSzTx/>
              <a:buFontTx/>
              <a:buNone/>
              <a:tabLst/>
              <a:defRPr/>
            </a:pPr>
            <a:endParaRPr lang="hu-HU"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hu-HU"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hu-HU" sz="1200" kern="1200" dirty="0">
                <a:solidFill>
                  <a:schemeClr val="tx1"/>
                </a:solidFill>
                <a:effectLst/>
                <a:latin typeface="+mn-lt"/>
              </a:rPr>
              <a:t>A code.org oldalon további videókat is találhat, és amennyiben más üzenetet szeretne átadni a közönségének, akár másikra is cserélheti azt.</a:t>
            </a:r>
          </a:p>
          <a:p>
            <a:pPr marL="0" marR="0" indent="0" algn="l" defTabSz="914400" rtl="0" eaLnBrk="1" fontAlgn="auto" latinLnBrk="0" hangingPunct="1">
              <a:lnSpc>
                <a:spcPct val="100000"/>
              </a:lnSpc>
              <a:spcBef>
                <a:spcPts val="0"/>
              </a:spcBef>
              <a:spcAft>
                <a:spcPts val="0"/>
              </a:spcAft>
              <a:buClrTx/>
              <a:buSzTx/>
              <a:buFontTx/>
              <a:buNone/>
              <a:tabLst/>
              <a:defRPr/>
            </a:pPr>
            <a:endParaRPr lang="hu-H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3</a:t>
            </a:fld>
            <a:endParaRPr lang="hu-HU"/>
          </a:p>
        </p:txBody>
      </p:sp>
    </p:spTree>
    <p:extLst>
      <p:ext uri="{BB962C8B-B14F-4D97-AF65-F5344CB8AC3E}">
        <p14:creationId xmlns:p14="http://schemas.microsoft.com/office/powerpoint/2010/main" val="3842005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a:t>MINTASZÖVEG:</a:t>
            </a:r>
          </a:p>
          <a:p>
            <a:endParaRPr lang="hu-HU" sz="1200" kern="1200">
              <a:solidFill>
                <a:schemeClr val="tx1"/>
              </a:solidFill>
              <a:effectLst/>
              <a:latin typeface="+mn-lt"/>
              <a:ea typeface="+mn-ea"/>
              <a:cs typeface="+mn-cs"/>
            </a:endParaRPr>
          </a:p>
          <a:p>
            <a:r>
              <a:rPr lang="hu-HU" b="0" u="none"/>
              <a:t>„Mire gondoltok, ha meghalljátok a „kód” és a „kódolás” szavakat? Titkos dolgokról szól, mint mondjuk egy titkos kód? Miféle emberek végzik szerintetek a kódolást? Eresszétek szabadon a fantáziátokat!”</a:t>
            </a:r>
            <a:endParaRPr lang="hu-HU" sz="1200" kern="1200">
              <a:solidFill>
                <a:schemeClr val="tx1"/>
              </a:solidFill>
              <a:effectLst/>
              <a:latin typeface="+mn-lt"/>
              <a:ea typeface="+mn-ea"/>
              <a:cs typeface="+mn-cs"/>
            </a:endParaRPr>
          </a:p>
          <a:p>
            <a:endParaRPr lang="hu-HU" sz="1200" kern="120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hu-HU" b="1" u="sng"/>
              <a:t>A DIA CÉLJA:</a:t>
            </a:r>
            <a:r>
              <a:rPr lang="hu-HU"/>
              <a:t> </a:t>
            </a:r>
          </a:p>
          <a:p>
            <a:pPr marL="0" marR="0" indent="0" algn="l" defTabSz="914400" rtl="0" eaLnBrk="1" fontAlgn="auto" latinLnBrk="0" hangingPunct="1">
              <a:lnSpc>
                <a:spcPct val="100000"/>
              </a:lnSpc>
              <a:spcBef>
                <a:spcPts val="0"/>
              </a:spcBef>
              <a:spcAft>
                <a:spcPts val="0"/>
              </a:spcAft>
              <a:buClrTx/>
              <a:buSzTx/>
              <a:buFontTx/>
              <a:buNone/>
              <a:tabLst/>
              <a:defRPr/>
            </a:pPr>
            <a:endParaRPr lang="hu-HU" b="0" u="none" baseline="0"/>
          </a:p>
          <a:p>
            <a:pPr marL="0" marR="0" indent="0" algn="l" defTabSz="914400" rtl="0" eaLnBrk="1" fontAlgn="auto" latinLnBrk="0" hangingPunct="1">
              <a:lnSpc>
                <a:spcPct val="100000"/>
              </a:lnSpc>
              <a:spcBef>
                <a:spcPts val="0"/>
              </a:spcBef>
              <a:spcAft>
                <a:spcPts val="0"/>
              </a:spcAft>
              <a:buClrTx/>
              <a:buSzTx/>
              <a:buFontTx/>
              <a:buNone/>
              <a:tabLst/>
              <a:defRPr/>
            </a:pPr>
            <a:r>
              <a:rPr lang="hu-HU" b="0" u="none" baseline="0"/>
              <a:t>Ez a dia a feszültséget kívánja feloldani.</a:t>
            </a:r>
          </a:p>
          <a:p>
            <a:pPr marL="0" marR="0" indent="0" algn="l" defTabSz="914400" rtl="0" eaLnBrk="1" fontAlgn="auto" latinLnBrk="0" hangingPunct="1">
              <a:lnSpc>
                <a:spcPct val="100000"/>
              </a:lnSpc>
              <a:spcBef>
                <a:spcPts val="0"/>
              </a:spcBef>
              <a:spcAft>
                <a:spcPts val="0"/>
              </a:spcAft>
              <a:buClrTx/>
              <a:buSzTx/>
              <a:buFontTx/>
              <a:buNone/>
              <a:tabLst/>
              <a:defRPr/>
            </a:pPr>
            <a:endParaRPr lang="hu-HU" b="0" u="none" baseline="0"/>
          </a:p>
          <a:p>
            <a:pPr>
              <a:defRPr/>
            </a:pPr>
            <a:r>
              <a:rPr lang="hu-HU" kern="1200">
                <a:effectLst/>
                <a:latin typeface="+mn-lt"/>
              </a:rPr>
              <a:t>Előfordulhat, hogy a gyermekek nem fognak konkrét választ adni ezekre a kérdésekre, de arra mindenképpen jók, hogy beszélgetést kezdeményezzenek a teremben, és hogy felmérjék, hogy a fiatalok milyen képzeteket társítanak a kódoláshoz.</a:t>
            </a:r>
            <a:r>
              <a:rPr lang="hu-HU"/>
              <a:t> </a:t>
            </a:r>
            <a:r>
              <a:rPr lang="hu-HU" kern="1200">
                <a:effectLst/>
                <a:latin typeface="+mn-lt"/>
              </a:rPr>
              <a:t>Gondoskodjon arról, hogy olyan jó hangulatú beszélgetés alakuljon ki, ahol nem ciki nem tudni a választ. A következő diával szeretnénk tisztázni néhány kódolással kapcsolatos tévképzetet, hogy még az oktatóprogram elkezdése előtt megváltoztathassuk a résztvevők véleményét.</a:t>
            </a:r>
            <a:r>
              <a:rPr lang="hu-HU"/>
              <a:t> </a:t>
            </a:r>
            <a:endParaRPr lang="hu-HU" b="1" u="sng"/>
          </a:p>
          <a:p>
            <a:endParaRPr lang="hu-HU" b="1"/>
          </a:p>
          <a:p>
            <a:endParaRPr lang="hu-HU"/>
          </a:p>
        </p:txBody>
      </p:sp>
      <p:sp>
        <p:nvSpPr>
          <p:cNvPr id="4" name="Slide Number Placeholder 3"/>
          <p:cNvSpPr>
            <a:spLocks noGrp="1"/>
          </p:cNvSpPr>
          <p:nvPr>
            <p:ph type="sldNum" sz="quarter" idx="10"/>
          </p:nvPr>
        </p:nvSpPr>
        <p:spPr/>
        <p:txBody>
          <a:bodyPr/>
          <a:lstStyle/>
          <a:p>
            <a:fld id="{88F0EC2C-E6BA-F248-9EDA-113245C923E1}" type="slidenum">
              <a:rPr lang="en-US" smtClean="0"/>
              <a:t>4</a:t>
            </a:fld>
            <a:endParaRPr lang="hu-HU"/>
          </a:p>
        </p:txBody>
      </p:sp>
    </p:spTree>
    <p:extLst>
      <p:ext uri="{BB962C8B-B14F-4D97-AF65-F5344CB8AC3E}">
        <p14:creationId xmlns:p14="http://schemas.microsoft.com/office/powerpoint/2010/main" val="13476581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a:t>MINTASZÖVEG:</a:t>
            </a:r>
            <a:endParaRPr lang="hu-HU" b="0" u="none"/>
          </a:p>
          <a:p>
            <a:endParaRPr lang="hu-HU" b="0" u="none"/>
          </a:p>
          <a:p>
            <a:r>
              <a:rPr lang="hu-HU" b="0" u="none"/>
              <a:t>„Most pedig beszéljünk arról, hogy </a:t>
            </a:r>
            <a:r>
              <a:rPr lang="hu-HU" b="0" i="1" u="none"/>
              <a:t>valójában</a:t>
            </a:r>
            <a:r>
              <a:rPr lang="hu-HU" b="0" u="none"/>
              <a:t> milyen a kódolás.”</a:t>
            </a:r>
          </a:p>
          <a:p>
            <a:endParaRPr lang="hu-HU" sz="1200" b="0" u="none" kern="1200">
              <a:solidFill>
                <a:schemeClr val="tx1"/>
              </a:solidFill>
              <a:effectLst/>
              <a:latin typeface="+mn-lt"/>
              <a:ea typeface="+mn-ea"/>
              <a:cs typeface="+mn-cs"/>
            </a:endParaRPr>
          </a:p>
          <a:p>
            <a:r>
              <a:rPr lang="hu-HU" b="1" u="sng"/>
              <a:t>A DIA CÉLJA:</a:t>
            </a:r>
          </a:p>
          <a:p>
            <a:endParaRPr lang="hu-HU" b="1" u="sng"/>
          </a:p>
          <a:p>
            <a:r>
              <a:rPr lang="hu-HU" b="0" u="none"/>
              <a:t>Az 5–7. diák megpróbálják könnyen megérthető módon elmagyarázni, hogy mi is az a kódolás.</a:t>
            </a:r>
          </a:p>
          <a:p>
            <a:endParaRPr lang="hu-HU" b="1"/>
          </a:p>
          <a:p>
            <a:endParaRPr lang="hu-HU" sz="120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5</a:t>
            </a:fld>
            <a:endParaRPr lang="hu-HU"/>
          </a:p>
        </p:txBody>
      </p:sp>
    </p:spTree>
    <p:extLst>
      <p:ext uri="{BB962C8B-B14F-4D97-AF65-F5344CB8AC3E}">
        <p14:creationId xmlns:p14="http://schemas.microsoft.com/office/powerpoint/2010/main" val="1471466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a:t>MINTASZÖVEG:</a:t>
            </a:r>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a:p>
          <a:p>
            <a:r>
              <a:rPr lang="hu-HU" b="0"/>
              <a:t>„A kódolás az a nyelv, melyen az emberek a technológiai eszközöknek utasításokat tudnak adni, </a:t>
            </a:r>
            <a:r>
              <a:rPr lang="hu-HU" sz="1200" baseline="0">
                <a:latin typeface="Segoe Pro Light" charset="0"/>
              </a:rPr>
              <a:t>így azok el tudják végezni, amit mondunk nekik. Ezáltal rengeteg csodálatos dolgot tudunk létrehozni!”</a:t>
            </a:r>
            <a:endParaRPr lang="hu-HU" sz="1200" baseline="0">
              <a:latin typeface="Segoe Pro Light" charset="0"/>
              <a:ea typeface="Segoe Pro Light" charset="0"/>
              <a:cs typeface="Segoe Pro Light" charset="0"/>
            </a:endParaRPr>
          </a:p>
          <a:p>
            <a:endParaRPr lang="hu-HU" b="1" u="sng"/>
          </a:p>
          <a:p>
            <a:endParaRPr lang="hu-HU" b="1"/>
          </a:p>
          <a:p>
            <a:endParaRPr lang="hu-HU" sz="1200">
              <a:latin typeface="Segoe Pro Light" charset="0"/>
              <a:ea typeface="Segoe Pro Light" charset="0"/>
              <a:cs typeface="Segoe Pro Light" charset="0"/>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6</a:t>
            </a:fld>
            <a:endParaRPr lang="hu-HU"/>
          </a:p>
        </p:txBody>
      </p:sp>
    </p:spTree>
    <p:extLst>
      <p:ext uri="{BB962C8B-B14F-4D97-AF65-F5344CB8AC3E}">
        <p14:creationId xmlns:p14="http://schemas.microsoft.com/office/powerpoint/2010/main" val="1166612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a:t>MINTASZÖVEG:</a:t>
            </a:r>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a:p>
          <a:p>
            <a:r>
              <a:rPr lang="hu-HU" b="0" baseline="0"/>
              <a:t>„Ha a számítógépekkel kommunikálni akarunk, olyan nyelven kell parancsokat adnunk nekik, amit megértenek. Ez a nyelv a kódnyelv!” </a:t>
            </a:r>
          </a:p>
          <a:p>
            <a:endParaRPr lang="hu-HU" b="1" u="sng"/>
          </a:p>
          <a:p>
            <a:endParaRPr lang="hu-HU"/>
          </a:p>
        </p:txBody>
      </p:sp>
      <p:sp>
        <p:nvSpPr>
          <p:cNvPr id="4" name="Slide Number Placeholder 3"/>
          <p:cNvSpPr>
            <a:spLocks noGrp="1"/>
          </p:cNvSpPr>
          <p:nvPr>
            <p:ph type="sldNum" sz="quarter" idx="10"/>
          </p:nvPr>
        </p:nvSpPr>
        <p:spPr/>
        <p:txBody>
          <a:bodyPr/>
          <a:lstStyle/>
          <a:p>
            <a:fld id="{88F0EC2C-E6BA-F248-9EDA-113245C923E1}" type="slidenum">
              <a:rPr lang="en-US" smtClean="0"/>
              <a:t>7</a:t>
            </a:fld>
            <a:endParaRPr lang="hu-HU"/>
          </a:p>
        </p:txBody>
      </p:sp>
    </p:spTree>
    <p:extLst>
      <p:ext uri="{BB962C8B-B14F-4D97-AF65-F5344CB8AC3E}">
        <p14:creationId xmlns:p14="http://schemas.microsoft.com/office/powerpoint/2010/main" val="1670908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a:t>MINTASZÖVEG:</a:t>
            </a:r>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a:p>
          <a:p>
            <a:pPr marL="0" marR="0" indent="0" algn="l" defTabSz="914400" rtl="0" eaLnBrk="1" fontAlgn="auto" latinLnBrk="0" hangingPunct="1">
              <a:lnSpc>
                <a:spcPct val="100000"/>
              </a:lnSpc>
              <a:spcBef>
                <a:spcPts val="0"/>
              </a:spcBef>
              <a:spcAft>
                <a:spcPts val="0"/>
              </a:spcAft>
              <a:buClrTx/>
              <a:buSzTx/>
              <a:buFontTx/>
              <a:buNone/>
              <a:tabLst/>
              <a:defRPr/>
            </a:pPr>
            <a:r>
              <a:rPr lang="hu-HU" b="0" u="none"/>
              <a:t>„Mit gondoltok, meg van bennetek mindaz, ami a kódoláshoz kell? Nagyszerű! Szerintem is!”</a:t>
            </a:r>
          </a:p>
          <a:p>
            <a:endParaRPr lang="hu-HU" b="1" u="sng"/>
          </a:p>
          <a:p>
            <a:r>
              <a:rPr lang="hu-HU" b="1" u="sng"/>
              <a:t>A DIA CÉLJA:</a:t>
            </a:r>
          </a:p>
          <a:p>
            <a:endParaRPr lang="hu-HU" b="1" u="sng"/>
          </a:p>
          <a:p>
            <a:r>
              <a:rPr lang="hu-HU" b="0" u="none"/>
              <a:t>A 9–11. diák megpróbálják elmagyarázni, hogy milyen képességek kellenek a kódoláshoz.</a:t>
            </a:r>
          </a:p>
          <a:p>
            <a:endParaRPr lang="hu-HU" b="0" u="none" baseline="0"/>
          </a:p>
          <a:p>
            <a:pPr marL="0" marR="0" indent="0" algn="l" defTabSz="914400" rtl="0" eaLnBrk="1" fontAlgn="auto" latinLnBrk="0" hangingPunct="1">
              <a:lnSpc>
                <a:spcPct val="100000"/>
              </a:lnSpc>
              <a:spcBef>
                <a:spcPts val="0"/>
              </a:spcBef>
              <a:spcAft>
                <a:spcPts val="0"/>
              </a:spcAft>
              <a:buClrTx/>
              <a:buSzTx/>
              <a:buFontTx/>
              <a:buNone/>
              <a:tabLst/>
              <a:defRPr/>
            </a:pPr>
            <a:r>
              <a:rPr lang="hu-HU" sz="1200" b="1" u="sng" kern="1200">
                <a:solidFill>
                  <a:schemeClr val="tx1"/>
                </a:solidFill>
                <a:effectLst/>
                <a:latin typeface="+mn-lt"/>
              </a:rPr>
              <a:t>MEGJEGYZÉS A KÖZVETÍTŐNEK:</a:t>
            </a:r>
          </a:p>
          <a:p>
            <a:pPr marL="0" marR="0" indent="0" algn="l" defTabSz="914400" rtl="0" eaLnBrk="1" fontAlgn="auto" latinLnBrk="0" hangingPunct="1">
              <a:lnSpc>
                <a:spcPct val="100000"/>
              </a:lnSpc>
              <a:spcBef>
                <a:spcPts val="0"/>
              </a:spcBef>
              <a:spcAft>
                <a:spcPts val="0"/>
              </a:spcAft>
              <a:buClrTx/>
              <a:buSzTx/>
              <a:buFontTx/>
              <a:buNone/>
              <a:tabLst/>
              <a:defRPr/>
            </a:pPr>
            <a:r>
              <a:rPr lang="hu-HU" kern="1200">
                <a:effectLst/>
                <a:latin typeface="+mn-lt"/>
              </a:rPr>
              <a:t>A gyermekek ebben a korban azzal vannak elfoglalva, hogy megtanulják, hogyan kell másokkal együttműködve dolgozni, továbbá azzal, hogy kreatív képességeket sajátítsanak el és új dolgokat tanuljanak meg. Fontos hangsúlyozni, hogy a kódoláshoz ezek mindegyikére szükség van.</a:t>
            </a:r>
            <a:endParaRPr lang="hu-HU" b="0" u="none"/>
          </a:p>
          <a:p>
            <a:endParaRPr lang="hu-HU" b="1"/>
          </a:p>
          <a:p>
            <a:endParaRPr lang="hu-HU"/>
          </a:p>
        </p:txBody>
      </p:sp>
      <p:sp>
        <p:nvSpPr>
          <p:cNvPr id="4" name="Slide Number Placeholder 3"/>
          <p:cNvSpPr>
            <a:spLocks noGrp="1"/>
          </p:cNvSpPr>
          <p:nvPr>
            <p:ph type="sldNum" sz="quarter" idx="10"/>
          </p:nvPr>
        </p:nvSpPr>
        <p:spPr/>
        <p:txBody>
          <a:bodyPr/>
          <a:lstStyle/>
          <a:p>
            <a:fld id="{88F0EC2C-E6BA-F248-9EDA-113245C923E1}" type="slidenum">
              <a:rPr lang="en-US" smtClean="0"/>
              <a:t>8</a:t>
            </a:fld>
            <a:endParaRPr lang="hu-HU"/>
          </a:p>
        </p:txBody>
      </p:sp>
    </p:spTree>
    <p:extLst>
      <p:ext uri="{BB962C8B-B14F-4D97-AF65-F5344CB8AC3E}">
        <p14:creationId xmlns:p14="http://schemas.microsoft.com/office/powerpoint/2010/main" val="395828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u-HU" b="1" u="sng"/>
              <a:t>MINTASZÖVEG:</a:t>
            </a:r>
          </a:p>
          <a:p>
            <a:pPr marL="0" marR="0" indent="0" algn="l" defTabSz="914400" rtl="0" eaLnBrk="1" fontAlgn="auto" latinLnBrk="0" hangingPunct="1">
              <a:lnSpc>
                <a:spcPct val="100000"/>
              </a:lnSpc>
              <a:spcBef>
                <a:spcPts val="0"/>
              </a:spcBef>
              <a:spcAft>
                <a:spcPts val="0"/>
              </a:spcAft>
              <a:buClrTx/>
              <a:buSzTx/>
              <a:buFontTx/>
              <a:buNone/>
              <a:tabLst/>
              <a:defRPr/>
            </a:pPr>
            <a:endParaRPr lang="hu-HU" b="1" u="sng"/>
          </a:p>
          <a:p>
            <a:r>
              <a:rPr lang="hu-HU"/>
              <a:t>„A kódolás problémamegoldásról szól! </a:t>
            </a:r>
            <a:r>
              <a:rPr lang="hu-HU" sz="1200" kern="1200">
                <a:solidFill>
                  <a:schemeClr val="tx1"/>
                </a:solidFill>
                <a:effectLst/>
                <a:latin typeface="+mn-lt"/>
              </a:rPr>
              <a:t>A kódolást az életünket könnyebbé tevő új dolgok létrehozására szoktuk használni! Például, amikor valaki olyannak akarunk beszélni, aki nincs a közelünkben, küldhetünk neki szöveges üzenetet! Ez egy példa arra, hogy hogyan használhatjuk a technológiát problémamegoldásra!”</a:t>
            </a:r>
          </a:p>
          <a:p>
            <a:endParaRPr lang="hu-HU" b="1" u="sng"/>
          </a:p>
          <a:p>
            <a:endParaRPr lang="hu-HU"/>
          </a:p>
        </p:txBody>
      </p:sp>
      <p:sp>
        <p:nvSpPr>
          <p:cNvPr id="4" name="Slide Number Placeholder 3"/>
          <p:cNvSpPr>
            <a:spLocks noGrp="1"/>
          </p:cNvSpPr>
          <p:nvPr>
            <p:ph type="sldNum" sz="quarter" idx="10"/>
          </p:nvPr>
        </p:nvSpPr>
        <p:spPr/>
        <p:txBody>
          <a:bodyPr/>
          <a:lstStyle/>
          <a:p>
            <a:fld id="{88F0EC2C-E6BA-F248-9EDA-113245C923E1}" type="slidenum">
              <a:rPr lang="en-US" smtClean="0"/>
              <a:t>9</a:t>
            </a:fld>
            <a:endParaRPr lang="hu-HU"/>
          </a:p>
        </p:txBody>
      </p:sp>
    </p:spTree>
    <p:extLst>
      <p:ext uri="{BB962C8B-B14F-4D97-AF65-F5344CB8AC3E}">
        <p14:creationId xmlns:p14="http://schemas.microsoft.com/office/powerpoint/2010/main" val="330780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2D19B59C-C004-5A44-B9CA-56741D3BB1DF}" type="datetime1">
              <a:rPr lang="en-US" smtClean="0"/>
              <a:t>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563372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26A87D-8AFB-9D4F-8D56-1761F024AE1B}" type="datetime1">
              <a:rPr lang="en-US" smtClean="0"/>
              <a:t>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605896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BFA237-96DD-B14D-9ABA-F7681A8342CD}" type="datetime1">
              <a:rPr lang="en-US" smtClean="0"/>
              <a:t>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20783369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ceBreaker">
    <p:bg>
      <p:bgPr>
        <a:solidFill>
          <a:srgbClr val="002060"/>
        </a:solidFill>
        <a:effectLst/>
      </p:bgPr>
    </p:bg>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600392" y="573617"/>
            <a:ext cx="7772400" cy="1135063"/>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Calibri"/>
              <a:buNone/>
              <a:defRPr sz="3333" b="1" i="0" u="none" strike="noStrike" cap="none" baseline="0">
                <a:solidFill>
                  <a:schemeClr val="tx1"/>
                </a:solidFill>
                <a:latin typeface="handy" charset="0"/>
                <a:ea typeface="Calibri"/>
                <a:cs typeface="Calibri"/>
                <a:sym typeface="Calibri"/>
              </a:defRPr>
            </a:lvl1pPr>
            <a:lvl2pPr lvl="1" indent="0">
              <a:spcBef>
                <a:spcPts val="0"/>
              </a:spcBef>
              <a:buFont typeface="Arial"/>
              <a:buNone/>
              <a:defRPr sz="1500"/>
            </a:lvl2pPr>
            <a:lvl3pPr lvl="2" indent="0">
              <a:spcBef>
                <a:spcPts val="0"/>
              </a:spcBef>
              <a:buFont typeface="Arial"/>
              <a:buNone/>
              <a:defRPr sz="1500"/>
            </a:lvl3pPr>
            <a:lvl4pPr lvl="3" indent="0">
              <a:spcBef>
                <a:spcPts val="0"/>
              </a:spcBef>
              <a:buFont typeface="Arial"/>
              <a:buNone/>
              <a:defRPr sz="1500"/>
            </a:lvl4pPr>
            <a:lvl5pPr lvl="4" indent="0">
              <a:spcBef>
                <a:spcPts val="0"/>
              </a:spcBef>
              <a:buFont typeface="Arial"/>
              <a:buNone/>
              <a:defRPr sz="1500"/>
            </a:lvl5pPr>
            <a:lvl6pPr lvl="5" indent="0">
              <a:spcBef>
                <a:spcPts val="0"/>
              </a:spcBef>
              <a:buFont typeface="Arial"/>
              <a:buNone/>
              <a:defRPr sz="1500"/>
            </a:lvl6pPr>
            <a:lvl7pPr lvl="6" indent="0">
              <a:spcBef>
                <a:spcPts val="0"/>
              </a:spcBef>
              <a:buFont typeface="Arial"/>
              <a:buNone/>
              <a:defRPr sz="1500"/>
            </a:lvl7pPr>
            <a:lvl8pPr lvl="7" indent="0">
              <a:spcBef>
                <a:spcPts val="0"/>
              </a:spcBef>
              <a:buFont typeface="Arial"/>
              <a:buNone/>
              <a:defRPr sz="1500"/>
            </a:lvl8pPr>
            <a:lvl9pPr lvl="8" indent="0">
              <a:spcBef>
                <a:spcPts val="0"/>
              </a:spcBef>
              <a:buFont typeface="Arial"/>
              <a:buNone/>
              <a:defRPr sz="1500"/>
            </a:lvl9pPr>
          </a:lstStyle>
          <a:p>
            <a:endParaRPr/>
          </a:p>
        </p:txBody>
      </p:sp>
      <p:sp>
        <p:nvSpPr>
          <p:cNvPr id="3" name="Picture Placeholder 2"/>
          <p:cNvSpPr>
            <a:spLocks noGrp="1"/>
          </p:cNvSpPr>
          <p:nvPr>
            <p:ph type="pic" sz="quarter" idx="10"/>
          </p:nvPr>
        </p:nvSpPr>
        <p:spPr>
          <a:xfrm>
            <a:off x="0" y="2362730"/>
            <a:ext cx="9144000" cy="3352271"/>
          </a:xfrm>
        </p:spPr>
        <p:txBody>
          <a:bodyPr/>
          <a:lstStyle/>
          <a:p>
            <a:endParaRPr lang="en-US"/>
          </a:p>
        </p:txBody>
      </p:sp>
    </p:spTree>
    <p:extLst>
      <p:ext uri="{BB962C8B-B14F-4D97-AF65-F5344CB8AC3E}">
        <p14:creationId xmlns:p14="http://schemas.microsoft.com/office/powerpoint/2010/main" val="3785090398"/>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E5E533D-FE8A-294E-AED5-BA52B60DE48C}" type="datetime1">
              <a:rPr lang="en-US" smtClean="0"/>
              <a:t>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339401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A16C25-8D9F-824D-A099-76B21120BAD2}" type="datetime1">
              <a:rPr lang="en-US" smtClean="0"/>
              <a:t>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596746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521354"/>
            <a:ext cx="38862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521354"/>
            <a:ext cx="38862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C12BCF-67E0-1648-B4C3-2FAD8AC0B233}" type="datetime1">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769155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935DDAC-65DB-234E-9294-8A49E7113294}" type="datetime1">
              <a:rPr lang="en-US" smtClean="0"/>
              <a:t>11/1/2017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489795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08BFDCA-01B5-014B-A3F0-BB00078DC65D}" type="datetime1">
              <a:rPr lang="en-US" smtClean="0"/>
              <a:t>11/1/2017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478018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8CA397-6A2E-E94F-B8C4-DDF6AF0713D9}" type="datetime1">
              <a:rPr lang="en-US" smtClean="0"/>
              <a:t>11/1/2017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119164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6B3C0862-0501-834F-846E-3C6395BB2B9E}" type="datetime1">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2137231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BDBA573-475B-4B42-AD33-5C1A4303AB89}" type="datetime1">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640004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67E46FF7-969A-CE48-B675-E97143700550}" type="datetime1">
              <a:rPr lang="en-US" smtClean="0"/>
              <a:t>11/1/2017</a:t>
            </a:fld>
            <a:endParaRPr lang="en-US"/>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697781E3-FF4B-EC42-A17F-8D66E4334D12}" type="slidenum">
              <a:rPr lang="en-US" smtClean="0"/>
              <a:t>‹#›</a:t>
            </a:fld>
            <a:endParaRPr lang="en-US"/>
          </a:p>
        </p:txBody>
      </p:sp>
    </p:spTree>
    <p:extLst>
      <p:ext uri="{BB962C8B-B14F-4D97-AF65-F5344CB8AC3E}">
        <p14:creationId xmlns:p14="http://schemas.microsoft.com/office/powerpoint/2010/main" val="16181529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themeOverride" Target="../theme/themeOverride1.xml"/><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comments" Target="../comments/commen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2398"/>
            <a:ext cx="9144000" cy="5719798"/>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3069"/>
            <a:ext cx="9116501" cy="5715000"/>
          </a:xfrm>
          <a:prstGeom prst="rect">
            <a:avLst/>
          </a:prstGeom>
        </p:spPr>
      </p:pic>
      <p:pic>
        <p:nvPicPr>
          <p:cNvPr id="15" name="Picture 14" descr="Microsoft" title="Microsoft"/>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559" y="169793"/>
            <a:ext cx="2956053" cy="1087365"/>
          </a:xfrm>
          <a:prstGeom prst="rect">
            <a:avLst/>
          </a:prstGeom>
        </p:spPr>
      </p:pic>
      <p:sp>
        <p:nvSpPr>
          <p:cNvPr id="8" name="Rectangle 7"/>
          <p:cNvSpPr/>
          <p:nvPr/>
        </p:nvSpPr>
        <p:spPr>
          <a:xfrm>
            <a:off x="332674" y="3924641"/>
            <a:ext cx="7118449" cy="1200329"/>
          </a:xfrm>
          <a:prstGeom prst="rect">
            <a:avLst/>
          </a:prstGeom>
        </p:spPr>
        <p:txBody>
          <a:bodyPr wrap="square">
            <a:spAutoFit/>
          </a:bodyPr>
          <a:lstStyle/>
          <a:p>
            <a:r>
              <a:rPr lang="hu-HU" sz="3600" dirty="0">
                <a:solidFill>
                  <a:schemeClr val="bg1"/>
                </a:solidFill>
                <a:latin typeface="Segoe UI Light" panose="020B0502040204020203" pitchFamily="34" charset="0"/>
              </a:rPr>
              <a:t>Üdvözöl titeket a</a:t>
            </a:r>
          </a:p>
          <a:p>
            <a:r>
              <a:rPr lang="hu-HU" sz="3600" dirty="0">
                <a:solidFill>
                  <a:schemeClr val="bg1"/>
                </a:solidFill>
                <a:latin typeface="Segoe UI Light" panose="020B0502040204020203" pitchFamily="34" charset="0"/>
              </a:rPr>
              <a:t>Minecraft Hour of Code™</a:t>
            </a:r>
            <a:endParaRPr lang="hu-HU" sz="3600" dirty="0">
              <a:solidFill>
                <a:schemeClr val="bg1"/>
              </a:solidFill>
              <a:latin typeface="Segoe UI Light" panose="020B0502040204020203" pitchFamily="34" charset="0"/>
              <a:ea typeface="Segoe Pro Light" charset="0"/>
              <a:cs typeface="Segoe UI Light" panose="020B0502040204020203" pitchFamily="34" charset="0"/>
            </a:endParaRPr>
          </a:p>
        </p:txBody>
      </p:sp>
      <p:sp>
        <p:nvSpPr>
          <p:cNvPr id="7" name="Title 6" hidden="1"/>
          <p:cNvSpPr>
            <a:spLocks noGrp="1"/>
          </p:cNvSpPr>
          <p:nvPr>
            <p:ph type="ctrTitle"/>
          </p:nvPr>
        </p:nvSpPr>
        <p:spPr/>
        <p:txBody>
          <a:bodyPr/>
          <a:lstStyle/>
          <a:p>
            <a:r>
              <a:rPr lang="hu-HU" dirty="0"/>
              <a:t>Üdvözöl titeket az Hour of Code™!</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a:t>
            </a:fld>
            <a:endParaRPr lang="hu-HU"/>
          </a:p>
        </p:txBody>
      </p:sp>
    </p:spTree>
    <p:extLst>
      <p:ext uri="{BB962C8B-B14F-4D97-AF65-F5344CB8AC3E}">
        <p14:creationId xmlns:p14="http://schemas.microsoft.com/office/powerpoint/2010/main" val="652864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9300" y="2039112"/>
            <a:ext cx="685800" cy="685800"/>
          </a:xfrm>
          <a:prstGeom prst="rect">
            <a:avLst/>
          </a:prstGeom>
        </p:spPr>
      </p:pic>
      <p:sp>
        <p:nvSpPr>
          <p:cNvPr id="17" name="Rectangle 16"/>
          <p:cNvSpPr/>
          <p:nvPr/>
        </p:nvSpPr>
        <p:spPr>
          <a:xfrm>
            <a:off x="224592" y="2883752"/>
            <a:ext cx="4342724" cy="1200329"/>
          </a:xfrm>
          <a:prstGeom prst="rect">
            <a:avLst/>
          </a:prstGeom>
        </p:spPr>
        <p:txBody>
          <a:bodyPr wrap="square">
            <a:spAutoFit/>
          </a:bodyPr>
          <a:lstStyle/>
          <a:p>
            <a:pPr algn="ctr"/>
            <a:r>
              <a:rPr lang="hu-HU" sz="3600">
                <a:solidFill>
                  <a:schemeClr val="bg1"/>
                </a:solidFill>
                <a:latin typeface="Segoe UI Light" panose="020B0502040204020203" pitchFamily="34" charset="0"/>
              </a:rPr>
              <a:t>Használjátok a fantáziátokat!</a:t>
            </a:r>
          </a:p>
        </p:txBody>
      </p:sp>
      <p:pic>
        <p:nvPicPr>
          <p:cNvPr id="2" name="Picture 1" descr="Egy vagány kinézetű robot fellövi magát a földről, hogy repüljön a levegőben" title="Egy vagány kinézetű robot fellövi magát a földről, hogy repüljön a levegőben"/>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92674" y="424485"/>
            <a:ext cx="2735326" cy="4997094"/>
          </a:xfrm>
          <a:prstGeom prst="rect">
            <a:avLst/>
          </a:prstGeom>
        </p:spPr>
      </p:pic>
      <p:sp>
        <p:nvSpPr>
          <p:cNvPr id="5" name="Title 4" hidden="1"/>
          <p:cNvSpPr>
            <a:spLocks noGrp="1"/>
          </p:cNvSpPr>
          <p:nvPr>
            <p:ph type="ctrTitle"/>
          </p:nvPr>
        </p:nvSpPr>
        <p:spPr/>
        <p:txBody>
          <a:bodyPr/>
          <a:lstStyle/>
          <a:p>
            <a:r>
              <a:rPr lang="hu-HU"/>
              <a:t>Használjátok a fantáziátokat!</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10</a:t>
            </a:fld>
            <a:endParaRPr lang="hu-HU"/>
          </a:p>
        </p:txBody>
      </p:sp>
    </p:spTree>
    <p:extLst>
      <p:ext uri="{BB962C8B-B14F-4D97-AF65-F5344CB8AC3E}">
        <p14:creationId xmlns:p14="http://schemas.microsoft.com/office/powerpoint/2010/main" val="1390589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96700" y="2039112"/>
            <a:ext cx="685800" cy="685800"/>
          </a:xfrm>
          <a:prstGeom prst="rect">
            <a:avLst/>
          </a:prstGeom>
        </p:spPr>
      </p:pic>
      <p:sp>
        <p:nvSpPr>
          <p:cNvPr id="17" name="Rectangle 16"/>
          <p:cNvSpPr/>
          <p:nvPr/>
        </p:nvSpPr>
        <p:spPr>
          <a:xfrm>
            <a:off x="224592" y="2883752"/>
            <a:ext cx="4342724" cy="1200329"/>
          </a:xfrm>
          <a:prstGeom prst="rect">
            <a:avLst/>
          </a:prstGeom>
        </p:spPr>
        <p:txBody>
          <a:bodyPr wrap="square">
            <a:spAutoFit/>
          </a:bodyPr>
          <a:lstStyle/>
          <a:p>
            <a:pPr algn="ctr"/>
            <a:r>
              <a:rPr lang="hu-HU" sz="3600">
                <a:solidFill>
                  <a:schemeClr val="bg1"/>
                </a:solidFill>
                <a:latin typeface="Segoe UI Light" panose="020B0502040204020203" pitchFamily="34" charset="0"/>
              </a:rPr>
              <a:t>Közös munka </a:t>
            </a:r>
            <a:br/>
            <a:r>
              <a:rPr lang="hu-HU" sz="3600">
                <a:solidFill>
                  <a:schemeClr val="bg1"/>
                </a:solidFill>
                <a:latin typeface="Segoe UI Light" panose="020B0502040204020203" pitchFamily="34" charset="0"/>
              </a:rPr>
              <a:t>a barátokkal</a:t>
            </a:r>
          </a:p>
        </p:txBody>
      </p:sp>
      <p:grpSp>
        <p:nvGrpSpPr>
          <p:cNvPr id="14" name="Group 13"/>
          <p:cNvGrpSpPr/>
          <p:nvPr/>
        </p:nvGrpSpPr>
        <p:grpSpPr>
          <a:xfrm>
            <a:off x="4701600" y="1611630"/>
            <a:ext cx="4224748" cy="3563620"/>
            <a:chOff x="4558724" y="1103630"/>
            <a:chExt cx="4601151" cy="3881120"/>
          </a:xfrm>
        </p:grpSpPr>
        <p:pic>
          <p:nvPicPr>
            <p:cNvPr id="2" name="Picture 1" descr="Egy szivárvány összekapcsolja a mosolygós rajzolt lány és fiú fejét" title="Egy szivárvány összekapcsolja a mosolygós rajzolt lány és fiú fejét"/>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72812" y="1103630"/>
              <a:ext cx="3901313" cy="1905043"/>
            </a:xfrm>
            <a:prstGeom prst="rect">
              <a:avLst/>
            </a:prstGeom>
          </p:spPr>
        </p:pic>
        <p:pic>
          <p:nvPicPr>
            <p:cNvPr id="9" name="Picture 8" descr="Egy laptopon dolgozó rajzolt fiú és rajzolt lány mosolyognak, miközben összekapcsolja őket egy fejükből kiinduló szivárvány" title="Mosolygós rajzolt fiú"/>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58724" y="2556820"/>
              <a:ext cx="1569025" cy="2427930"/>
            </a:xfrm>
            <a:prstGeom prst="rect">
              <a:avLst/>
            </a:prstGeom>
          </p:spPr>
        </p:pic>
        <p:pic>
          <p:nvPicPr>
            <p:cNvPr id="10" name="Picture 9" descr="Egy laptopon dolgozó rajzolt lány és rajzolt fiú mosolyognak, miközben összekapcsolja őket egy fejükből kiinduló szivárvány." title="Mosolygós rajzolt lány"/>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73986" y="2698750"/>
              <a:ext cx="1985889" cy="2286000"/>
            </a:xfrm>
            <a:prstGeom prst="rect">
              <a:avLst/>
            </a:prstGeom>
          </p:spPr>
        </p:pic>
      </p:grpSp>
      <p:sp>
        <p:nvSpPr>
          <p:cNvPr id="5" name="Title 4" hidden="1"/>
          <p:cNvSpPr>
            <a:spLocks noGrp="1"/>
          </p:cNvSpPr>
          <p:nvPr>
            <p:ph type="ctrTitle"/>
          </p:nvPr>
        </p:nvSpPr>
        <p:spPr/>
        <p:txBody>
          <a:bodyPr/>
          <a:lstStyle/>
          <a:p>
            <a:r>
              <a:rPr lang="hu-HU"/>
              <a:t>Közös munka a barátokkal</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11</a:t>
            </a:fld>
            <a:endParaRPr lang="hu-HU"/>
          </a:p>
        </p:txBody>
      </p:sp>
    </p:spTree>
    <p:extLst>
      <p:ext uri="{BB962C8B-B14F-4D97-AF65-F5344CB8AC3E}">
        <p14:creationId xmlns:p14="http://schemas.microsoft.com/office/powerpoint/2010/main" val="569500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7" y="11293"/>
            <a:ext cx="9116501" cy="5715000"/>
          </a:xfrm>
          <a:prstGeom prst="rect">
            <a:avLst/>
          </a:prstGeom>
        </p:spPr>
      </p:pic>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27" name="Rectangle 26"/>
          <p:cNvSpPr/>
          <p:nvPr/>
        </p:nvSpPr>
        <p:spPr>
          <a:xfrm>
            <a:off x="224588" y="2868793"/>
            <a:ext cx="4347411" cy="646331"/>
          </a:xfrm>
          <a:prstGeom prst="rect">
            <a:avLst/>
          </a:prstGeom>
        </p:spPr>
        <p:txBody>
          <a:bodyPr wrap="square">
            <a:spAutoFit/>
          </a:bodyPr>
          <a:lstStyle/>
          <a:p>
            <a:pPr algn="ctr"/>
            <a:r>
              <a:rPr lang="hu-HU" sz="3600">
                <a:solidFill>
                  <a:schemeClr val="bg1"/>
                </a:solidFill>
                <a:latin typeface="Segoe UI Light" panose="020B0502040204020203" pitchFamily="34" charset="0"/>
              </a:rPr>
              <a:t>Kérdés</a:t>
            </a:r>
          </a:p>
        </p:txBody>
      </p:sp>
      <p:sp>
        <p:nvSpPr>
          <p:cNvPr id="15" name="Rectangle 14"/>
          <p:cNvSpPr/>
          <p:nvPr/>
        </p:nvSpPr>
        <p:spPr>
          <a:xfrm>
            <a:off x="5021800" y="1980337"/>
            <a:ext cx="3657599" cy="1754326"/>
          </a:xfrm>
          <a:prstGeom prst="rect">
            <a:avLst/>
          </a:prstGeom>
        </p:spPr>
        <p:txBody>
          <a:bodyPr wrap="square">
            <a:spAutoFit/>
          </a:bodyPr>
          <a:lstStyle/>
          <a:p>
            <a:r>
              <a:rPr lang="hu-HU" sz="3600">
                <a:latin typeface="Segoe UI Light" panose="020B0502040204020203" pitchFamily="34" charset="0"/>
              </a:rPr>
              <a:t>Mik a kedvenc </a:t>
            </a:r>
          </a:p>
          <a:p>
            <a:r>
              <a:rPr lang="hu-HU" sz="3600">
                <a:latin typeface="Segoe UI Light" panose="020B0502040204020203" pitchFamily="34" charset="0"/>
              </a:rPr>
              <a:t>elfoglaltságaitok?</a:t>
            </a:r>
          </a:p>
        </p:txBody>
      </p:sp>
      <p:sp>
        <p:nvSpPr>
          <p:cNvPr id="3" name="Title 2" hidden="1"/>
          <p:cNvSpPr>
            <a:spLocks noGrp="1"/>
          </p:cNvSpPr>
          <p:nvPr>
            <p:ph type="ctrTitle"/>
          </p:nvPr>
        </p:nvSpPr>
        <p:spPr/>
        <p:txBody>
          <a:bodyPr/>
          <a:lstStyle/>
          <a:p>
            <a:r>
              <a:rPr lang="hu-HU"/>
              <a:t>Mit szerettek csinálni?</a:t>
            </a:r>
          </a:p>
        </p:txBody>
      </p:sp>
      <p:sp>
        <p:nvSpPr>
          <p:cNvPr id="12" name="Slide Number Placeholder 11" hidden="1"/>
          <p:cNvSpPr>
            <a:spLocks noGrp="1"/>
          </p:cNvSpPr>
          <p:nvPr>
            <p:ph type="sldNum" sz="quarter" idx="12"/>
          </p:nvPr>
        </p:nvSpPr>
        <p:spPr/>
        <p:txBody>
          <a:bodyPr/>
          <a:lstStyle/>
          <a:p>
            <a:fld id="{697781E3-FF4B-EC42-A17F-8D66E4334D12}" type="slidenum">
              <a:rPr lang="en-US" smtClean="0"/>
              <a:pPr/>
              <a:t>12</a:t>
            </a:fld>
            <a:endParaRPr lang="hu-HU"/>
          </a:p>
        </p:txBody>
      </p:sp>
    </p:spTree>
    <p:extLst>
      <p:ext uri="{BB962C8B-B14F-4D97-AF65-F5344CB8AC3E}">
        <p14:creationId xmlns:p14="http://schemas.microsoft.com/office/powerpoint/2010/main" val="285430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iúk és lányok klubja, Bellevue 1 | készítette: msct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838" y="0"/>
            <a:ext cx="8696325" cy="57150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hidden="1"/>
          <p:cNvSpPr>
            <a:spLocks noGrp="1"/>
          </p:cNvSpPr>
          <p:nvPr>
            <p:ph type="ctrTitle"/>
          </p:nvPr>
        </p:nvSpPr>
        <p:spPr/>
        <p:txBody>
          <a:bodyPr/>
          <a:lstStyle/>
          <a:p>
            <a:r>
              <a:rPr lang="hu-HU"/>
              <a:t>Használjuk a kódolást a nekünk tetsző területen</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13</a:t>
            </a:fld>
            <a:endParaRPr lang="hu-HU"/>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sp>
        <p:nvSpPr>
          <p:cNvPr id="3" name="Rectangle 2" descr="&#10;"/>
          <p:cNvSpPr/>
          <p:nvPr/>
        </p:nvSpPr>
        <p:spPr>
          <a:xfrm>
            <a:off x="333560" y="1519626"/>
            <a:ext cx="5792920" cy="2862322"/>
          </a:xfrm>
          <a:prstGeom prst="rect">
            <a:avLst/>
          </a:prstGeom>
        </p:spPr>
        <p:txBody>
          <a:bodyPr wrap="square">
            <a:spAutoFit/>
          </a:bodyPr>
          <a:lstStyle/>
          <a:p>
            <a:r>
              <a:rPr lang="hu-HU" sz="3600" dirty="0">
                <a:solidFill>
                  <a:schemeClr val="bg1"/>
                </a:solidFill>
                <a:latin typeface="Segoe UI Light" panose="020B0502040204020203" pitchFamily="34" charset="0"/>
              </a:rPr>
              <a:t>Ha megtanulunk kódolni, </a:t>
            </a:r>
            <a:br>
              <a:rPr lang="en-US" sz="3600" dirty="0">
                <a:solidFill>
                  <a:schemeClr val="bg1"/>
                </a:solidFill>
                <a:latin typeface="Segoe UI Light" panose="020B0502040204020203" pitchFamily="34" charset="0"/>
              </a:rPr>
            </a:br>
            <a:r>
              <a:rPr lang="hu-HU" sz="3600" dirty="0">
                <a:solidFill>
                  <a:schemeClr val="bg1"/>
                </a:solidFill>
                <a:latin typeface="Segoe UI Light" panose="020B0502040204020203" pitchFamily="34" charset="0"/>
              </a:rPr>
              <a:t>a számítógépek segítségével megpróbálhatjuk még szórakoztatóbbá tenni kedvenc elfoglaltságainkat!</a:t>
            </a:r>
          </a:p>
        </p:txBody>
      </p:sp>
    </p:spTree>
    <p:extLst>
      <p:ext uri="{BB962C8B-B14F-4D97-AF65-F5344CB8AC3E}">
        <p14:creationId xmlns:p14="http://schemas.microsoft.com/office/powerpoint/2010/main" val="1682009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19878"/>
            <a:ext cx="9116501" cy="5715000"/>
          </a:xfrm>
          <a:prstGeom prst="rect">
            <a:avLst/>
          </a:prstGeom>
        </p:spPr>
      </p:pic>
      <p:sp>
        <p:nvSpPr>
          <p:cNvPr id="7" name="Rectangle 6" descr="&#10;"/>
          <p:cNvSpPr/>
          <p:nvPr/>
        </p:nvSpPr>
        <p:spPr>
          <a:xfrm>
            <a:off x="575733" y="2540668"/>
            <a:ext cx="5474547" cy="1200329"/>
          </a:xfrm>
          <a:prstGeom prst="rect">
            <a:avLst/>
          </a:prstGeom>
        </p:spPr>
        <p:txBody>
          <a:bodyPr wrap="square">
            <a:spAutoFit/>
          </a:bodyPr>
          <a:lstStyle/>
          <a:p>
            <a:r>
              <a:rPr lang="hu-HU" sz="3600" dirty="0">
                <a:solidFill>
                  <a:schemeClr val="bg1"/>
                </a:solidFill>
                <a:latin typeface="Segoe UI Light" panose="020B0502040204020203" pitchFamily="34" charset="0"/>
              </a:rPr>
              <a:t>Minecraft Hour of Code™: </a:t>
            </a:r>
          </a:p>
          <a:p>
            <a:r>
              <a:rPr lang="hu-HU" sz="3600" dirty="0">
                <a:solidFill>
                  <a:schemeClr val="bg1"/>
                </a:solidFill>
                <a:latin typeface="Segoe UI Light" panose="020B0502040204020203" pitchFamily="34" charset="0"/>
              </a:rPr>
              <a:t>Hero’s Journey</a:t>
            </a:r>
          </a:p>
        </p:txBody>
      </p:sp>
      <p:sp>
        <p:nvSpPr>
          <p:cNvPr id="5" name="Title 4" hidden="1"/>
          <p:cNvSpPr>
            <a:spLocks noGrp="1"/>
          </p:cNvSpPr>
          <p:nvPr>
            <p:ph type="ctrTitle"/>
          </p:nvPr>
        </p:nvSpPr>
        <p:spPr/>
        <p:txBody>
          <a:bodyPr/>
          <a:lstStyle/>
          <a:p>
            <a:r>
              <a:rPr lang="hu-HU"/>
              <a:t>Hogyan működik </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14</a:t>
            </a:fld>
            <a:endParaRPr lang="hu-HU"/>
          </a:p>
        </p:txBody>
      </p:sp>
      <p:pic>
        <p:nvPicPr>
          <p:cNvPr id="8" name="Picture 7">
            <a:extLst>
              <a:ext uri="{FF2B5EF4-FFF2-40B4-BE49-F238E27FC236}">
                <a16:creationId xmlns:a16="http://schemas.microsoft.com/office/drawing/2014/main" id="{28BD9EEB-3572-4461-97C5-86AAE9659E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1732" y="1004763"/>
            <a:ext cx="4272137" cy="4272137"/>
          </a:xfrm>
          <a:prstGeom prst="rect">
            <a:avLst/>
          </a:prstGeom>
        </p:spPr>
      </p:pic>
    </p:spTree>
    <p:extLst>
      <p:ext uri="{BB962C8B-B14F-4D97-AF65-F5344CB8AC3E}">
        <p14:creationId xmlns:p14="http://schemas.microsoft.com/office/powerpoint/2010/main" val="1988603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descr="&#10;"/>
          <p:cNvSpPr/>
          <p:nvPr/>
        </p:nvSpPr>
        <p:spPr>
          <a:xfrm>
            <a:off x="0" y="5088794"/>
            <a:ext cx="9144000" cy="477054"/>
          </a:xfrm>
          <a:prstGeom prst="rect">
            <a:avLst/>
          </a:prstGeom>
        </p:spPr>
        <p:txBody>
          <a:bodyPr wrap="square">
            <a:spAutoFit/>
          </a:bodyPr>
          <a:lstStyle/>
          <a:p>
            <a:pPr algn="ctr"/>
            <a:r>
              <a:rPr lang="hu-HU" sz="2500" spc="-30" dirty="0">
                <a:latin typeface="Segoe UI Light" panose="020B0502040204020203" pitchFamily="34" charset="0"/>
              </a:rPr>
              <a:t>Az új oktatóprogramotok megkeresése a Code.org/Minecraft oldalon</a:t>
            </a:r>
          </a:p>
        </p:txBody>
      </p:sp>
      <p:sp>
        <p:nvSpPr>
          <p:cNvPr id="6" name="Title 5" hidden="1"/>
          <p:cNvSpPr>
            <a:spLocks noGrp="1"/>
          </p:cNvSpPr>
          <p:nvPr>
            <p:ph type="ctrTitle"/>
          </p:nvPr>
        </p:nvSpPr>
        <p:spPr/>
        <p:txBody>
          <a:bodyPr/>
          <a:lstStyle/>
          <a:p>
            <a:r>
              <a:rPr lang="hu-HU"/>
              <a:t>Oktatóprogram keresése</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15</a:t>
            </a:fld>
            <a:endParaRPr lang="hu-HU"/>
          </a:p>
        </p:txBody>
      </p:sp>
      <p:pic>
        <p:nvPicPr>
          <p:cNvPr id="7" name="Picture 6">
            <a:extLst>
              <a:ext uri="{FF2B5EF4-FFF2-40B4-BE49-F238E27FC236}">
                <a16:creationId xmlns:a16="http://schemas.microsoft.com/office/drawing/2014/main" id="{BCC35A31-9C2A-462D-8F93-3F54AE2B6C9D}"/>
              </a:ext>
            </a:extLst>
          </p:cNvPr>
          <p:cNvPicPr>
            <a:picLocks noChangeAspect="1"/>
          </p:cNvPicPr>
          <p:nvPr/>
        </p:nvPicPr>
        <p:blipFill>
          <a:blip r:embed="rId3"/>
          <a:stretch>
            <a:fillRect/>
          </a:stretch>
        </p:blipFill>
        <p:spPr>
          <a:xfrm>
            <a:off x="0" y="-186563"/>
            <a:ext cx="9144000" cy="5143500"/>
          </a:xfrm>
          <a:prstGeom prst="rect">
            <a:avLst/>
          </a:prstGeom>
        </p:spPr>
      </p:pic>
    </p:spTree>
    <p:extLst>
      <p:ext uri="{BB962C8B-B14F-4D97-AF65-F5344CB8AC3E}">
        <p14:creationId xmlns:p14="http://schemas.microsoft.com/office/powerpoint/2010/main" val="1148860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234" y="0"/>
            <a:ext cx="9175970" cy="5715000"/>
          </a:xfrm>
          <a:prstGeom prst="rect">
            <a:avLst/>
          </a:prstGeom>
        </p:spPr>
      </p:pic>
      <p:sp>
        <p:nvSpPr>
          <p:cNvPr id="12" name="Rectangle 11"/>
          <p:cNvSpPr/>
          <p:nvPr/>
        </p:nvSpPr>
        <p:spPr>
          <a:xfrm>
            <a:off x="699951" y="3691835"/>
            <a:ext cx="3733800" cy="646331"/>
          </a:xfrm>
          <a:prstGeom prst="rect">
            <a:avLst/>
          </a:prstGeom>
        </p:spPr>
        <p:txBody>
          <a:bodyPr wrap="square">
            <a:spAutoFit/>
          </a:bodyPr>
          <a:lstStyle/>
          <a:p>
            <a:r>
              <a:rPr lang="hu-HU" sz="3600">
                <a:solidFill>
                  <a:schemeClr val="bg1"/>
                </a:solidFill>
                <a:latin typeface="Segoe UI Light" panose="020B0502040204020203" pitchFamily="34" charset="0"/>
              </a:rPr>
              <a:t>Befejezés</a:t>
            </a:r>
          </a:p>
        </p:txBody>
      </p:sp>
      <p:sp>
        <p:nvSpPr>
          <p:cNvPr id="4" name="Title 3" hidden="1"/>
          <p:cNvSpPr>
            <a:spLocks noGrp="1"/>
          </p:cNvSpPr>
          <p:nvPr>
            <p:ph type="ctrTitle"/>
          </p:nvPr>
        </p:nvSpPr>
        <p:spPr/>
        <p:txBody>
          <a:bodyPr/>
          <a:lstStyle/>
          <a:p>
            <a:r>
              <a:rPr lang="hu-HU"/>
              <a:t>Befejezés </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16</a:t>
            </a:fld>
            <a:endParaRPr lang="hu-HU"/>
          </a:p>
        </p:txBody>
      </p:sp>
      <p:pic>
        <p:nvPicPr>
          <p:cNvPr id="5" name="Picture 4" descr="&lt;strong&gt;Homokóra&lt;/strong&gt; ClipArt-kép"/>
          <p:cNvPicPr>
            <a:picLocks noChangeAspect="1"/>
          </p:cNvPicPr>
          <p:nvPr/>
        </p:nvPicPr>
        <p:blipFill>
          <a:blip r:embed="rId4"/>
          <a:stretch>
            <a:fillRect/>
          </a:stretch>
        </p:blipFill>
        <p:spPr>
          <a:xfrm>
            <a:off x="3642741" y="1131991"/>
            <a:ext cx="2056668" cy="3451018"/>
          </a:xfrm>
          <a:prstGeom prst="rect">
            <a:avLst/>
          </a:prstGeom>
        </p:spPr>
      </p:pic>
    </p:spTree>
    <p:extLst>
      <p:ext uri="{BB962C8B-B14F-4D97-AF65-F5344CB8AC3E}">
        <p14:creationId xmlns:p14="http://schemas.microsoft.com/office/powerpoint/2010/main" val="10178345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11" name="Rectangle 10"/>
          <p:cNvSpPr/>
          <p:nvPr/>
        </p:nvSpPr>
        <p:spPr>
          <a:xfrm>
            <a:off x="224588" y="2868793"/>
            <a:ext cx="4347411" cy="646331"/>
          </a:xfrm>
          <a:prstGeom prst="rect">
            <a:avLst/>
          </a:prstGeom>
        </p:spPr>
        <p:txBody>
          <a:bodyPr wrap="square">
            <a:spAutoFit/>
          </a:bodyPr>
          <a:lstStyle/>
          <a:p>
            <a:pPr algn="ctr"/>
            <a:r>
              <a:rPr lang="hu-HU" sz="3600">
                <a:solidFill>
                  <a:schemeClr val="bg1"/>
                </a:solidFill>
                <a:latin typeface="Segoe UI Light" panose="020B0502040204020203" pitchFamily="34" charset="0"/>
              </a:rPr>
              <a:t>Vita</a:t>
            </a:r>
          </a:p>
        </p:txBody>
      </p:sp>
      <p:sp>
        <p:nvSpPr>
          <p:cNvPr id="15" name="Rectangle 14" descr="&#10;"/>
          <p:cNvSpPr/>
          <p:nvPr/>
        </p:nvSpPr>
        <p:spPr>
          <a:xfrm>
            <a:off x="5021800" y="1483798"/>
            <a:ext cx="3657599" cy="3416320"/>
          </a:xfrm>
          <a:prstGeom prst="rect">
            <a:avLst/>
          </a:prstGeom>
        </p:spPr>
        <p:txBody>
          <a:bodyPr wrap="square" anchor="ctr">
            <a:spAutoFit/>
          </a:bodyPr>
          <a:lstStyle/>
          <a:p>
            <a:r>
              <a:rPr lang="hu-HU" sz="3600" dirty="0">
                <a:latin typeface="Segoe UI Light" panose="020B0502040204020203" pitchFamily="34" charset="0"/>
              </a:rPr>
              <a:t>Most, hogy már kipróbáltátok az oktatóprogramot, mit válaszolnátok arra, hogy mi az </a:t>
            </a:r>
            <a:br>
              <a:rPr lang="en-US" sz="3600" dirty="0">
                <a:latin typeface="Segoe UI Light" panose="020B0502040204020203" pitchFamily="34" charset="0"/>
              </a:rPr>
            </a:br>
            <a:r>
              <a:rPr lang="hu-HU" sz="3600" dirty="0">
                <a:latin typeface="Segoe UI Light" panose="020B0502040204020203" pitchFamily="34" charset="0"/>
              </a:rPr>
              <a:t>a kódolás?</a:t>
            </a:r>
          </a:p>
        </p:txBody>
      </p:sp>
      <p:sp>
        <p:nvSpPr>
          <p:cNvPr id="4" name="Title 3" hidden="1"/>
          <p:cNvSpPr>
            <a:spLocks noGrp="1"/>
          </p:cNvSpPr>
          <p:nvPr>
            <p:ph type="ctrTitle"/>
          </p:nvPr>
        </p:nvSpPr>
        <p:spPr/>
        <p:txBody>
          <a:bodyPr/>
          <a:lstStyle/>
          <a:p>
            <a:r>
              <a:rPr lang="hu-HU"/>
              <a:t>Most mit gondoltok a kódolásról? </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17</a:t>
            </a:fld>
            <a:endParaRPr lang="hu-HU"/>
          </a:p>
        </p:txBody>
      </p:sp>
    </p:spTree>
    <p:extLst>
      <p:ext uri="{BB962C8B-B14F-4D97-AF65-F5344CB8AC3E}">
        <p14:creationId xmlns:p14="http://schemas.microsoft.com/office/powerpoint/2010/main" val="531080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Shape 418"/>
        <p:cNvGrpSpPr/>
        <p:nvPr/>
      </p:nvGrpSpPr>
      <p:grpSpPr>
        <a:xfrm>
          <a:off x="0" y="0"/>
          <a:ext cx="0" cy="0"/>
          <a:chOff x="0" y="0"/>
          <a:chExt cx="0" cy="0"/>
        </a:xfrm>
      </p:grpSpPr>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580906" y="1227377"/>
            <a:ext cx="3982188" cy="3194547"/>
          </a:xfrm>
          <a:prstGeom prst="rect">
            <a:avLst/>
          </a:prstGeom>
        </p:spPr>
      </p:pic>
      <p:sp>
        <p:nvSpPr>
          <p:cNvPr id="4" name="Shape 400"/>
          <p:cNvSpPr txBox="1">
            <a:spLocks/>
          </p:cNvSpPr>
          <p:nvPr/>
        </p:nvSpPr>
        <p:spPr>
          <a:xfrm>
            <a:off x="1333500" y="4579938"/>
            <a:ext cx="6477000" cy="1135063"/>
          </a:xfrm>
          <a:prstGeom prst="rect">
            <a:avLst/>
          </a:prstGeom>
          <a:noFill/>
          <a:ln>
            <a:noFill/>
          </a:ln>
        </p:spPr>
        <p:txBody>
          <a:bodyPr lIns="76188" tIns="38083" rIns="76188" bIns="38083"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Calibri"/>
              <a:buNone/>
              <a:defRPr sz="4000" b="1" i="0" u="none" strike="noStrike" cap="none">
                <a:solidFill>
                  <a:schemeClr val="dk1"/>
                </a:solidFill>
                <a:latin typeface="Calibri"/>
                <a:ea typeface="Calibri"/>
                <a:cs typeface="Calibri"/>
                <a:sym typeface="Calibri"/>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pPr algn="ctr">
              <a:buSzPct val="25000"/>
            </a:pPr>
            <a:r>
              <a:rPr lang="hu-HU" sz="4800" b="0">
                <a:solidFill>
                  <a:schemeClr val="bg1"/>
                </a:solidFill>
                <a:latin typeface="Segoe UI Light" panose="020B0502040204020203" pitchFamily="34" charset="0"/>
              </a:rPr>
              <a:t>Megcsináltátok!</a:t>
            </a:r>
          </a:p>
        </p:txBody>
      </p:sp>
    </p:spTree>
    <p:extLst>
      <p:ext uri="{BB962C8B-B14F-4D97-AF65-F5344CB8AC3E}">
        <p14:creationId xmlns:p14="http://schemas.microsoft.com/office/powerpoint/2010/main" val="1889313616"/>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16501" cy="5715000"/>
          </a:xfrm>
          <a:prstGeom prst="rect">
            <a:avLst/>
          </a:prstGeom>
        </p:spPr>
      </p:pic>
      <p:sp>
        <p:nvSpPr>
          <p:cNvPr id="51" name="Rectangle 50" descr="&#10;"/>
          <p:cNvSpPr/>
          <p:nvPr/>
        </p:nvSpPr>
        <p:spPr>
          <a:xfrm>
            <a:off x="566833" y="483999"/>
            <a:ext cx="8158067" cy="1692771"/>
          </a:xfrm>
          <a:prstGeom prst="rect">
            <a:avLst/>
          </a:prstGeom>
        </p:spPr>
        <p:txBody>
          <a:bodyPr wrap="square">
            <a:spAutoFit/>
          </a:bodyPr>
          <a:lstStyle/>
          <a:p>
            <a:pPr lvl="0"/>
            <a:r>
              <a:rPr lang="hu-HU" sz="3600" dirty="0">
                <a:solidFill>
                  <a:prstClr val="white"/>
                </a:solidFill>
                <a:latin typeface="Segoe UI Light" panose="020B0502040204020203" pitchFamily="34" charset="0"/>
              </a:rPr>
              <a:t>És most mit lehetne még tanulni? </a:t>
            </a:r>
          </a:p>
          <a:p>
            <a:pPr lvl="0"/>
            <a:r>
              <a:rPr lang="hu-HU" sz="3600" dirty="0">
                <a:solidFill>
                  <a:prstClr val="white"/>
                </a:solidFill>
                <a:latin typeface="Segoe UI Light" panose="020B0502040204020203" pitchFamily="34" charset="0"/>
              </a:rPr>
              <a:t>Nem kell ennek itt véget érnie! </a:t>
            </a:r>
          </a:p>
          <a:p>
            <a:pPr lvl="0"/>
            <a:r>
              <a:rPr lang="hu-HU" dirty="0"/>
              <a:t> </a:t>
            </a:r>
          </a:p>
          <a:p>
            <a:pPr lvl="0"/>
            <a:r>
              <a:rPr lang="hu-HU" sz="1800" dirty="0">
                <a:solidFill>
                  <a:prstClr val="white"/>
                </a:solidFill>
                <a:latin typeface="Segoe UI Light" panose="020B0502040204020203" pitchFamily="34" charset="0"/>
              </a:rPr>
              <a:t>Az alábbiakban lépésekbe szedve felsoroljuk, mit lehet tenni, hogy ünnepeljünk, továbbtanuljunk, és továbbszórakozzunk! </a:t>
            </a:r>
          </a:p>
        </p:txBody>
      </p:sp>
      <p:sp>
        <p:nvSpPr>
          <p:cNvPr id="43" name="Rectangle 42"/>
          <p:cNvSpPr/>
          <p:nvPr/>
        </p:nvSpPr>
        <p:spPr>
          <a:xfrm>
            <a:off x="661756" y="2523540"/>
            <a:ext cx="434026"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u-HU">
                <a:latin typeface="Segoe UI Light" panose="020B0502040204020203" pitchFamily="34" charset="0"/>
              </a:rPr>
              <a:t>1</a:t>
            </a:r>
          </a:p>
        </p:txBody>
      </p:sp>
      <p:sp>
        <p:nvSpPr>
          <p:cNvPr id="49" name="Rectangle 48"/>
          <p:cNvSpPr/>
          <p:nvPr/>
        </p:nvSpPr>
        <p:spPr>
          <a:xfrm>
            <a:off x="563532" y="3057342"/>
            <a:ext cx="2346939" cy="892552"/>
          </a:xfrm>
          <a:prstGeom prst="rect">
            <a:avLst/>
          </a:prstGeom>
        </p:spPr>
        <p:txBody>
          <a:bodyPr wrap="square">
            <a:spAutoFit/>
          </a:bodyPr>
          <a:lstStyle/>
          <a:p>
            <a:r>
              <a:rPr lang="hu-HU" sz="2600" dirty="0">
                <a:solidFill>
                  <a:schemeClr val="bg1"/>
                </a:solidFill>
                <a:latin typeface="Segoe UI Light" panose="020B0502040204020203" pitchFamily="34" charset="0"/>
              </a:rPr>
              <a:t>Kérjétek ki az okleveleteket!</a:t>
            </a:r>
          </a:p>
        </p:txBody>
      </p:sp>
      <p:sp>
        <p:nvSpPr>
          <p:cNvPr id="57" name="TextBox 56"/>
          <p:cNvSpPr txBox="1"/>
          <p:nvPr/>
        </p:nvSpPr>
        <p:spPr>
          <a:xfrm>
            <a:off x="571489" y="3949894"/>
            <a:ext cx="2206625" cy="1400383"/>
          </a:xfrm>
          <a:prstGeom prst="rect">
            <a:avLst/>
          </a:prstGeom>
          <a:noFill/>
        </p:spPr>
        <p:txBody>
          <a:bodyPr wrap="square" rtlCol="0">
            <a:spAutoFit/>
          </a:bodyPr>
          <a:lstStyle/>
          <a:p>
            <a:r>
              <a:rPr lang="hu-HU" sz="1700" dirty="0">
                <a:solidFill>
                  <a:schemeClr val="bg1"/>
                </a:solidFill>
                <a:latin typeface="Segoe UI Light" panose="020B0502040204020203" pitchFamily="34" charset="0"/>
              </a:rPr>
              <a:t>Gratulálunk! Megcsináltátok! Okleveleteket megtaláljátok az oktatóprogram végén.</a:t>
            </a:r>
          </a:p>
        </p:txBody>
      </p:sp>
      <p:sp>
        <p:nvSpPr>
          <p:cNvPr id="44" name="Rectangle 43"/>
          <p:cNvSpPr/>
          <p:nvPr/>
        </p:nvSpPr>
        <p:spPr>
          <a:xfrm>
            <a:off x="3187574" y="2523540"/>
            <a:ext cx="393624"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u-HU">
                <a:latin typeface="Segoe UI Light" panose="020B0502040204020203" pitchFamily="34" charset="0"/>
              </a:rPr>
              <a:t>2</a:t>
            </a:r>
          </a:p>
        </p:txBody>
      </p:sp>
      <p:sp>
        <p:nvSpPr>
          <p:cNvPr id="52" name="Rectangle 51" descr="&#10;"/>
          <p:cNvSpPr/>
          <p:nvPr/>
        </p:nvSpPr>
        <p:spPr>
          <a:xfrm>
            <a:off x="3055679" y="3057342"/>
            <a:ext cx="2295997" cy="892552"/>
          </a:xfrm>
          <a:prstGeom prst="rect">
            <a:avLst/>
          </a:prstGeom>
        </p:spPr>
        <p:txBody>
          <a:bodyPr wrap="square">
            <a:spAutoFit/>
          </a:bodyPr>
          <a:lstStyle/>
          <a:p>
            <a:r>
              <a:rPr lang="hu-HU" sz="2600">
                <a:solidFill>
                  <a:schemeClr val="bg1"/>
                </a:solidFill>
                <a:latin typeface="Segoe UI Light" panose="020B0502040204020203" pitchFamily="34" charset="0"/>
              </a:rPr>
              <a:t>Játsszatok többet!</a:t>
            </a:r>
          </a:p>
        </p:txBody>
      </p:sp>
      <p:sp>
        <p:nvSpPr>
          <p:cNvPr id="53" name="Rectangle 52" descr="&#10;"/>
          <p:cNvSpPr/>
          <p:nvPr/>
        </p:nvSpPr>
        <p:spPr>
          <a:xfrm>
            <a:off x="3051597" y="3955511"/>
            <a:ext cx="2917146"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hu-HU" sz="1700" dirty="0">
                <a:solidFill>
                  <a:schemeClr val="bg1"/>
                </a:solidFill>
                <a:latin typeface="Segoe UI Light" panose="020B0502040204020203" pitchFamily="34" charset="0"/>
              </a:rPr>
              <a:t>Töltsétek fel a kódotokat a Minecraft: Education Edition programba, és nézzétek meg, hogy a kódotok hogyan kel életre az igazi játékban!</a:t>
            </a:r>
          </a:p>
        </p:txBody>
      </p:sp>
      <p:sp>
        <p:nvSpPr>
          <p:cNvPr id="45" name="Rectangle 44"/>
          <p:cNvSpPr/>
          <p:nvPr/>
        </p:nvSpPr>
        <p:spPr>
          <a:xfrm>
            <a:off x="6113632" y="2523540"/>
            <a:ext cx="434026"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u-HU">
                <a:latin typeface="Segoe UI Light" panose="020B0502040204020203" pitchFamily="34" charset="0"/>
              </a:rPr>
              <a:t>3</a:t>
            </a:r>
          </a:p>
        </p:txBody>
      </p:sp>
      <p:sp>
        <p:nvSpPr>
          <p:cNvPr id="54" name="Rectangle 53" descr="&#10;"/>
          <p:cNvSpPr/>
          <p:nvPr/>
        </p:nvSpPr>
        <p:spPr>
          <a:xfrm>
            <a:off x="6015088" y="3057342"/>
            <a:ext cx="2295997" cy="892552"/>
          </a:xfrm>
          <a:prstGeom prst="rect">
            <a:avLst/>
          </a:prstGeom>
        </p:spPr>
        <p:txBody>
          <a:bodyPr wrap="square">
            <a:spAutoFit/>
          </a:bodyPr>
          <a:lstStyle/>
          <a:p>
            <a:r>
              <a:rPr lang="hu-HU" sz="2600">
                <a:solidFill>
                  <a:schemeClr val="bg1"/>
                </a:solidFill>
                <a:latin typeface="Segoe UI Light" panose="020B0502040204020203" pitchFamily="34" charset="0"/>
              </a:rPr>
              <a:t>Tanuljatok többet!</a:t>
            </a:r>
          </a:p>
        </p:txBody>
      </p:sp>
      <p:sp>
        <p:nvSpPr>
          <p:cNvPr id="55" name="Rectangle 54" descr="&#10;"/>
          <p:cNvSpPr/>
          <p:nvPr/>
        </p:nvSpPr>
        <p:spPr>
          <a:xfrm>
            <a:off x="6018618" y="3949894"/>
            <a:ext cx="2442335" cy="1222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hu-HU" sz="1700" dirty="0">
                <a:solidFill>
                  <a:schemeClr val="bg1"/>
                </a:solidFill>
                <a:latin typeface="Segoe UI Light" panose="020B0502040204020203" pitchFamily="34" charset="0"/>
              </a:rPr>
              <a:t>Fedezzetek fel további forrásokat itt: Microsoft.com/</a:t>
            </a:r>
          </a:p>
          <a:p>
            <a:r>
              <a:rPr lang="hu-HU" sz="1700" dirty="0">
                <a:solidFill>
                  <a:schemeClr val="bg1"/>
                </a:solidFill>
                <a:latin typeface="Segoe UI Light" panose="020B0502040204020203" pitchFamily="34" charset="0"/>
              </a:rPr>
              <a:t>digitalskills</a:t>
            </a:r>
            <a:endParaRPr lang="hu-HU" sz="1700" dirty="0">
              <a:solidFill>
                <a:schemeClr val="bg1"/>
              </a:solidFill>
              <a:latin typeface="Segoe UI Light" panose="020B0502040204020203" pitchFamily="34" charset="0"/>
              <a:ea typeface="Segoe Pro Light" charset="0"/>
              <a:cs typeface="Segoe UI Light" panose="020B0502040204020203" pitchFamily="34" charset="0"/>
            </a:endParaRPr>
          </a:p>
        </p:txBody>
      </p:sp>
      <p:sp>
        <p:nvSpPr>
          <p:cNvPr id="4" name="Title 3" hidden="1"/>
          <p:cNvSpPr>
            <a:spLocks noGrp="1"/>
          </p:cNvSpPr>
          <p:nvPr>
            <p:ph type="ctrTitle"/>
          </p:nvPr>
        </p:nvSpPr>
        <p:spPr/>
        <p:txBody>
          <a:bodyPr/>
          <a:lstStyle/>
          <a:p>
            <a:r>
              <a:rPr lang="hu-HU"/>
              <a:t>További lépések</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19</a:t>
            </a:fld>
            <a:endParaRPr lang="hu-HU"/>
          </a:p>
        </p:txBody>
      </p:sp>
    </p:spTree>
    <p:extLst>
      <p:ext uri="{BB962C8B-B14F-4D97-AF65-F5344CB8AC3E}">
        <p14:creationId xmlns:p14="http://schemas.microsoft.com/office/powerpoint/2010/main" val="3925401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7" name="Rectangle 6"/>
          <p:cNvSpPr/>
          <p:nvPr/>
        </p:nvSpPr>
        <p:spPr>
          <a:xfrm>
            <a:off x="647700" y="2263669"/>
            <a:ext cx="3695700" cy="1200329"/>
          </a:xfrm>
          <a:prstGeom prst="rect">
            <a:avLst/>
          </a:prstGeom>
        </p:spPr>
        <p:txBody>
          <a:bodyPr wrap="square" anchor="ctr">
            <a:spAutoFit/>
          </a:bodyPr>
          <a:lstStyle/>
          <a:p>
            <a:r>
              <a:rPr lang="hu-HU" sz="3600" dirty="0">
                <a:solidFill>
                  <a:schemeClr val="bg1"/>
                </a:solidFill>
                <a:latin typeface="Segoe UI Light" panose="020B0502040204020203" pitchFamily="34" charset="0"/>
              </a:rPr>
              <a:t>Beszéljünk a kódolásról!</a:t>
            </a:r>
          </a:p>
        </p:txBody>
      </p:sp>
      <p:pic>
        <p:nvPicPr>
          <p:cNvPr id="3" name="Picture 2" descr="Egy rajzolt rakéta repül egy színes szivárvány mentén" title="Egy rajzolt rakéta repül egy színes szivárvány mentén"/>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7549" y="1031441"/>
            <a:ext cx="5991857" cy="4470315"/>
          </a:xfrm>
          <a:prstGeom prst="rect">
            <a:avLst/>
          </a:prstGeom>
        </p:spPr>
      </p:pic>
      <p:sp>
        <p:nvSpPr>
          <p:cNvPr id="5" name="Title 4" hidden="1"/>
          <p:cNvSpPr>
            <a:spLocks noGrp="1"/>
          </p:cNvSpPr>
          <p:nvPr>
            <p:ph type="ctrTitle"/>
          </p:nvPr>
        </p:nvSpPr>
        <p:spPr/>
        <p:txBody>
          <a:bodyPr/>
          <a:lstStyle/>
          <a:p>
            <a:r>
              <a:rPr lang="hu-HU"/>
              <a:t>Beszéljünk a kódolásról!</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2</a:t>
            </a:fld>
            <a:endParaRPr lang="hu-HU"/>
          </a:p>
        </p:txBody>
      </p:sp>
    </p:spTree>
    <p:extLst>
      <p:ext uri="{BB962C8B-B14F-4D97-AF65-F5344CB8AC3E}">
        <p14:creationId xmlns:p14="http://schemas.microsoft.com/office/powerpoint/2010/main" val="16468419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iúk és lányok csoportja néz fel egy közös munkára használt laptop előtt ülve, és belemosolyognak a kamerába&#10;" title="Fiúk és lányok csoportja néz fel egy közös munkára használt laptop előtt ülve, és belemosolyognak a kamerába"/>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8559" y="169793"/>
            <a:ext cx="8864600" cy="553500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7" y="8702"/>
            <a:ext cx="9116501" cy="5715000"/>
          </a:xfrm>
          <a:prstGeom prst="rect">
            <a:avLst/>
          </a:prstGeom>
        </p:spPr>
      </p:pic>
      <p:pic>
        <p:nvPicPr>
          <p:cNvPr id="15" name="Picture 14" descr="Microsoft" title="Microsoft"/>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16397" y="4668558"/>
            <a:ext cx="1887292" cy="694228"/>
          </a:xfrm>
          <a:prstGeom prst="rect">
            <a:avLst/>
          </a:prstGeom>
        </p:spPr>
      </p:pic>
      <p:sp>
        <p:nvSpPr>
          <p:cNvPr id="13" name="Rectangle 12" descr="Köszönjük, hogy csatlakoztatok&#10;az Hour of Code™-hoz!&#10;"/>
          <p:cNvSpPr/>
          <p:nvPr/>
        </p:nvSpPr>
        <p:spPr>
          <a:xfrm>
            <a:off x="437177" y="2244267"/>
            <a:ext cx="7322866" cy="1200329"/>
          </a:xfrm>
          <a:prstGeom prst="rect">
            <a:avLst/>
          </a:prstGeom>
        </p:spPr>
        <p:txBody>
          <a:bodyPr wrap="square">
            <a:spAutoFit/>
          </a:bodyPr>
          <a:lstStyle/>
          <a:p>
            <a:r>
              <a:rPr lang="hu-HU" sz="3600" dirty="0">
                <a:solidFill>
                  <a:schemeClr val="bg1"/>
                </a:solidFill>
                <a:latin typeface="Segoe UI Light" panose="020B0502040204020203" pitchFamily="34" charset="0"/>
              </a:rPr>
              <a:t>Köszönjük, hogy csatlakoztatok</a:t>
            </a:r>
          </a:p>
          <a:p>
            <a:r>
              <a:rPr lang="hu-HU" sz="3600" dirty="0">
                <a:solidFill>
                  <a:schemeClr val="bg1"/>
                </a:solidFill>
                <a:latin typeface="Segoe UI Light" panose="020B0502040204020203" pitchFamily="34" charset="0"/>
              </a:rPr>
              <a:t>a Minecraft Hour of Code™-hoz!</a:t>
            </a:r>
          </a:p>
        </p:txBody>
      </p:sp>
      <p:sp>
        <p:nvSpPr>
          <p:cNvPr id="5" name="Title 4" hidden="1"/>
          <p:cNvSpPr>
            <a:spLocks noGrp="1"/>
          </p:cNvSpPr>
          <p:nvPr>
            <p:ph type="ctrTitle"/>
          </p:nvPr>
        </p:nvSpPr>
        <p:spPr/>
        <p:txBody>
          <a:bodyPr/>
          <a:lstStyle/>
          <a:p>
            <a:r>
              <a:rPr lang="hu-HU"/>
              <a:t>Köszönjük, hogy csatlakoztatok! </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20</a:t>
            </a:fld>
            <a:endParaRPr lang="hu-HU"/>
          </a:p>
        </p:txBody>
      </p:sp>
      <p:sp>
        <p:nvSpPr>
          <p:cNvPr id="2" name="Rectangle 1">
            <a:extLst>
              <a:ext uri="{FF2B5EF4-FFF2-40B4-BE49-F238E27FC236}">
                <a16:creationId xmlns:a16="http://schemas.microsoft.com/office/drawing/2014/main" id="{1E91836C-D4F0-4EE4-8854-E01D9E8AF8EF}"/>
              </a:ext>
            </a:extLst>
          </p:cNvPr>
          <p:cNvSpPr/>
          <p:nvPr/>
        </p:nvSpPr>
        <p:spPr>
          <a:xfrm>
            <a:off x="369163" y="4347123"/>
            <a:ext cx="4572000" cy="1015663"/>
          </a:xfrm>
          <a:prstGeom prst="rect">
            <a:avLst/>
          </a:prstGeom>
        </p:spPr>
        <p:txBody>
          <a:bodyPr>
            <a:spAutoFit/>
          </a:bodyPr>
          <a:lstStyle/>
          <a:p>
            <a:pPr lvl="0">
              <a:defRPr/>
            </a:pPr>
            <a:endParaRPr lang="hu-HU" sz="1200" dirty="0">
              <a:solidFill>
                <a:schemeClr val="bg1"/>
              </a:solidFill>
              <a:latin typeface="Segoe UI Light" panose="020B0502040204020203" pitchFamily="34" charset="0"/>
              <a:ea typeface="Segoe Pro Light" charset="0"/>
              <a:cs typeface="Segoe UI Light" panose="020B0502040204020203" pitchFamily="34" charset="0"/>
            </a:endParaRPr>
          </a:p>
          <a:p>
            <a:pPr lvl="0">
              <a:defRPr/>
            </a:pPr>
            <a:r>
              <a:rPr lang="hu-HU" sz="1200" dirty="0">
                <a:solidFill>
                  <a:schemeClr val="bg1"/>
                </a:solidFill>
              </a:rPr>
              <a:t>© Code.org, 2017. A Code.org®, a CODE logó és az Hour of Code® a</a:t>
            </a:r>
            <a:r>
              <a:rPr lang="en-US" sz="1200" dirty="0">
                <a:solidFill>
                  <a:schemeClr val="bg1"/>
                </a:solidFill>
              </a:rPr>
              <a:t> </a:t>
            </a:r>
            <a:r>
              <a:rPr lang="hu-HU" sz="1200" dirty="0">
                <a:solidFill>
                  <a:schemeClr val="bg1"/>
                </a:solidFill>
              </a:rPr>
              <a:t>Code.org védjegyei</a:t>
            </a:r>
            <a:endParaRPr lang="hu-HU" sz="1200" dirty="0">
              <a:solidFill>
                <a:schemeClr val="bg1"/>
              </a:solidFill>
              <a:latin typeface="Segoe UI Light" panose="020B0502040204020203" pitchFamily="34" charset="0"/>
              <a:ea typeface="Segoe Pro Light" charset="0"/>
              <a:cs typeface="Segoe UI Light" panose="020B0502040204020203" pitchFamily="34" charset="0"/>
            </a:endParaRPr>
          </a:p>
          <a:p>
            <a:pPr lvl="0">
              <a:defRPr/>
            </a:pPr>
            <a:r>
              <a:rPr lang="hu-HU" sz="1200" dirty="0">
                <a:solidFill>
                  <a:schemeClr val="bg1"/>
                </a:solidFill>
              </a:rPr>
              <a:t>Mojang © 2017. A „Minecraft” a Mojang AB védjegye</a:t>
            </a:r>
          </a:p>
          <a:p>
            <a:pPr lvl="0">
              <a:defRPr/>
            </a:pPr>
            <a:r>
              <a:rPr lang="hu-HU" sz="1200" dirty="0">
                <a:solidFill>
                  <a:schemeClr val="bg1"/>
                </a:solidFill>
              </a:rPr>
              <a:t>© 2017 Microsoft Corporation. Minden jog fenntartva.</a:t>
            </a:r>
          </a:p>
        </p:txBody>
      </p:sp>
    </p:spTree>
    <p:extLst>
      <p:ext uri="{BB962C8B-B14F-4D97-AF65-F5344CB8AC3E}">
        <p14:creationId xmlns:p14="http://schemas.microsoft.com/office/powerpoint/2010/main" val="3137942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our of Code 2015 - WORLDWIDE.mp4" descr="Fiatal általános iskolás gyermek laptopon gépel. Hour of Code™ videó a Code.org-tól&#10;" title="Hour of Code™ videó a Code.org-tól"/>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9875" y="253999"/>
            <a:ext cx="8636000" cy="5191125"/>
          </a:xfrm>
          <a:prstGeom prst="rect">
            <a:avLst/>
          </a:prstGeom>
        </p:spPr>
      </p:pic>
      <p:sp>
        <p:nvSpPr>
          <p:cNvPr id="4" name="Title 3" hidden="1"/>
          <p:cNvSpPr>
            <a:spLocks noGrp="1"/>
          </p:cNvSpPr>
          <p:nvPr>
            <p:ph type="ctrTitle"/>
          </p:nvPr>
        </p:nvSpPr>
        <p:spPr/>
        <p:txBody>
          <a:bodyPr/>
          <a:lstStyle/>
          <a:p>
            <a:r>
              <a:rPr lang="hu-HU" dirty="0"/>
              <a:t>Hour of Code™ videó a Code.org-tól</a:t>
            </a:r>
          </a:p>
        </p:txBody>
      </p:sp>
      <p:sp>
        <p:nvSpPr>
          <p:cNvPr id="9" name="Slide Number Placeholder 8" hidden="1"/>
          <p:cNvSpPr>
            <a:spLocks noGrp="1"/>
          </p:cNvSpPr>
          <p:nvPr>
            <p:ph type="sldNum" sz="quarter" idx="12"/>
          </p:nvPr>
        </p:nvSpPr>
        <p:spPr/>
        <p:txBody>
          <a:bodyPr/>
          <a:lstStyle/>
          <a:p>
            <a:fld id="{697781E3-FF4B-EC42-A17F-8D66E4334D12}" type="slidenum">
              <a:rPr lang="en-US" smtClean="0"/>
              <a:pPr/>
              <a:t>3</a:t>
            </a:fld>
            <a:endParaRPr lang="hu-HU"/>
          </a:p>
        </p:txBody>
      </p:sp>
    </p:spTree>
    <p:extLst>
      <p:ext uri="{BB962C8B-B14F-4D97-AF65-F5344CB8AC3E}">
        <p14:creationId xmlns:p14="http://schemas.microsoft.com/office/powerpoint/2010/main" val="3598971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0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7" name="Rectangle 6"/>
          <p:cNvSpPr/>
          <p:nvPr/>
        </p:nvSpPr>
        <p:spPr>
          <a:xfrm>
            <a:off x="224588" y="2868793"/>
            <a:ext cx="4347411" cy="646331"/>
          </a:xfrm>
          <a:prstGeom prst="rect">
            <a:avLst/>
          </a:prstGeom>
        </p:spPr>
        <p:txBody>
          <a:bodyPr wrap="square">
            <a:spAutoFit/>
          </a:bodyPr>
          <a:lstStyle/>
          <a:p>
            <a:pPr algn="ctr"/>
            <a:r>
              <a:rPr lang="hu-HU" sz="3600">
                <a:solidFill>
                  <a:schemeClr val="bg1"/>
                </a:solidFill>
                <a:latin typeface="Segoe UI Light" panose="020B0502040204020203" pitchFamily="34" charset="0"/>
              </a:rPr>
              <a:t>Kérdés</a:t>
            </a:r>
          </a:p>
        </p:txBody>
      </p:sp>
      <p:sp>
        <p:nvSpPr>
          <p:cNvPr id="15" name="Rectangle 14" descr="&#10;"/>
          <p:cNvSpPr/>
          <p:nvPr/>
        </p:nvSpPr>
        <p:spPr>
          <a:xfrm>
            <a:off x="5021801" y="1149340"/>
            <a:ext cx="3504980" cy="2862322"/>
          </a:xfrm>
          <a:prstGeom prst="rect">
            <a:avLst/>
          </a:prstGeom>
        </p:spPr>
        <p:txBody>
          <a:bodyPr wrap="square">
            <a:spAutoFit/>
          </a:bodyPr>
          <a:lstStyle/>
          <a:p>
            <a:r>
              <a:rPr lang="hu-HU" sz="3600" dirty="0">
                <a:latin typeface="Segoe UI Light" panose="020B0502040204020203" pitchFamily="34" charset="0"/>
              </a:rPr>
              <a:t>Mi az a kód?</a:t>
            </a:r>
          </a:p>
          <a:p>
            <a:endParaRPr lang="hu-HU" sz="3600" dirty="0">
              <a:latin typeface="Segoe UI Light" panose="020B0502040204020203" pitchFamily="34" charset="0"/>
              <a:ea typeface="Segoe Pro Light" charset="0"/>
              <a:cs typeface="Segoe UI Light" panose="020B0502040204020203" pitchFamily="34" charset="0"/>
            </a:endParaRPr>
          </a:p>
          <a:p>
            <a:r>
              <a:rPr lang="hu-HU" sz="3600" dirty="0">
                <a:latin typeface="Segoe UI Light" panose="020B0502040204020203" pitchFamily="34" charset="0"/>
              </a:rPr>
              <a:t>Mire gondoltok, ha meghalljátok a „kód” szót?</a:t>
            </a:r>
            <a:endParaRPr lang="hu-HU" sz="1800" dirty="0">
              <a:effectLst/>
              <a:latin typeface="Segoe UI Light" panose="020B0502040204020203" pitchFamily="34" charset="0"/>
              <a:cs typeface="Segoe UI Light" panose="020B0502040204020203" pitchFamily="34" charset="0"/>
            </a:endParaRPr>
          </a:p>
        </p:txBody>
      </p:sp>
      <p:sp>
        <p:nvSpPr>
          <p:cNvPr id="3" name="Title 2" hidden="1"/>
          <p:cNvSpPr>
            <a:spLocks noGrp="1"/>
          </p:cNvSpPr>
          <p:nvPr>
            <p:ph type="ctrTitle"/>
          </p:nvPr>
        </p:nvSpPr>
        <p:spPr/>
        <p:txBody>
          <a:bodyPr/>
          <a:lstStyle/>
          <a:p>
            <a:r>
              <a:rPr lang="hu-HU"/>
              <a:t>Mit tudtok a „kódolás”-ról? </a:t>
            </a:r>
          </a:p>
        </p:txBody>
      </p:sp>
      <p:sp>
        <p:nvSpPr>
          <p:cNvPr id="11" name="Slide Number Placeholder 10" hidden="1"/>
          <p:cNvSpPr>
            <a:spLocks noGrp="1"/>
          </p:cNvSpPr>
          <p:nvPr>
            <p:ph type="sldNum" sz="quarter" idx="12"/>
          </p:nvPr>
        </p:nvSpPr>
        <p:spPr/>
        <p:txBody>
          <a:bodyPr/>
          <a:lstStyle/>
          <a:p>
            <a:fld id="{697781E3-FF4B-EC42-A17F-8D66E4334D12}" type="slidenum">
              <a:rPr lang="en-US" smtClean="0"/>
              <a:pPr/>
              <a:t>4</a:t>
            </a:fld>
            <a:endParaRPr lang="hu-HU"/>
          </a:p>
        </p:txBody>
      </p:sp>
    </p:spTree>
    <p:extLst>
      <p:ext uri="{BB962C8B-B14F-4D97-AF65-F5344CB8AC3E}">
        <p14:creationId xmlns:p14="http://schemas.microsoft.com/office/powerpoint/2010/main" val="1044560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42" y="-22504"/>
            <a:ext cx="9116501" cy="5715000"/>
          </a:xfrm>
          <a:prstGeom prst="rect">
            <a:avLst/>
          </a:prstGeom>
        </p:spPr>
      </p:pic>
      <p:sp>
        <p:nvSpPr>
          <p:cNvPr id="7" name="Rectangle 6"/>
          <p:cNvSpPr/>
          <p:nvPr/>
        </p:nvSpPr>
        <p:spPr>
          <a:xfrm>
            <a:off x="571372" y="1980337"/>
            <a:ext cx="3695700" cy="1754326"/>
          </a:xfrm>
          <a:prstGeom prst="rect">
            <a:avLst/>
          </a:prstGeom>
        </p:spPr>
        <p:txBody>
          <a:bodyPr wrap="square">
            <a:spAutoFit/>
          </a:bodyPr>
          <a:lstStyle/>
          <a:p>
            <a:r>
              <a:rPr lang="hu-HU" sz="3600" dirty="0">
                <a:solidFill>
                  <a:schemeClr val="bg1"/>
                </a:solidFill>
                <a:latin typeface="Segoe UI Light" panose="020B0502040204020203" pitchFamily="34" charset="0"/>
              </a:rPr>
              <a:t>A kódolás az alkalmazások és webhelyek létrehozásának módja</a:t>
            </a:r>
          </a:p>
        </p:txBody>
      </p:sp>
      <p:pic>
        <p:nvPicPr>
          <p:cNvPr id="3" name="Picture 2" descr="Egy rajzolt fiú becsukott szemmel mosolyogva gondol mindazokra a dolgokra, ahol az életében a kódokkal találkozhat. A véletlenszerű vicces képek között ott egy robot, egy lila elefánt, egy mobiltelefon és egy gitár, melyek mind a fiú fejéből, a fiú képzeletét jelképezve pattannak ki." title="Egy rajzolt fiú elképzeli, hogy hol lelhetők fel a kódok az életében"/>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4624212" y="254000"/>
            <a:ext cx="4281663" cy="5238750"/>
          </a:xfrm>
          <a:prstGeom prst="rect">
            <a:avLst/>
          </a:prstGeom>
        </p:spPr>
      </p:pic>
      <p:sp>
        <p:nvSpPr>
          <p:cNvPr id="5" name="Title 4" hidden="1"/>
          <p:cNvSpPr>
            <a:spLocks noGrp="1"/>
          </p:cNvSpPr>
          <p:nvPr>
            <p:ph type="ctrTitle"/>
          </p:nvPr>
        </p:nvSpPr>
        <p:spPr/>
        <p:txBody>
          <a:bodyPr/>
          <a:lstStyle/>
          <a:p>
            <a:r>
              <a:rPr lang="hu-HU"/>
              <a:t>A kódolás… </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5</a:t>
            </a:fld>
            <a:endParaRPr lang="hu-HU"/>
          </a:p>
        </p:txBody>
      </p:sp>
    </p:spTree>
    <p:extLst>
      <p:ext uri="{BB962C8B-B14F-4D97-AF65-F5344CB8AC3E}">
        <p14:creationId xmlns:p14="http://schemas.microsoft.com/office/powerpoint/2010/main" val="1769873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Egy fiú azt mondja egy táblagépnek és egy okostelefonnak, hogy „Helló!”, mire azok csak azt válaszolják, hogy „?” – Nem értik a fiút, mert nem beszélik a nyelvét.&#10;" title="Fiú beszélget egy számítógéppel magyarul"/>
          <p:cNvGrpSpPr/>
          <p:nvPr/>
        </p:nvGrpSpPr>
        <p:grpSpPr>
          <a:xfrm>
            <a:off x="12700" y="2851"/>
            <a:ext cx="9116501" cy="5715000"/>
            <a:chOff x="12700" y="-11663"/>
            <a:chExt cx="9116501" cy="5715000"/>
          </a:xfrm>
        </p:grpSpPr>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11663"/>
              <a:ext cx="9116501" cy="571500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600" y="1680801"/>
              <a:ext cx="2371101" cy="3669074"/>
            </a:xfrm>
            <a:prstGeom prst="rect">
              <a:avLst/>
            </a:prstGeom>
          </p:spPr>
        </p:pic>
        <p:sp>
          <p:nvSpPr>
            <p:cNvPr id="21" name="Rounded Rectangular Callout 20"/>
            <p:cNvSpPr/>
            <p:nvPr/>
          </p:nvSpPr>
          <p:spPr>
            <a:xfrm>
              <a:off x="2428875"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9" name="TextBox 8"/>
            <p:cNvSpPr txBox="1"/>
            <p:nvPr/>
          </p:nvSpPr>
          <p:spPr>
            <a:xfrm>
              <a:off x="2460625" y="682625"/>
              <a:ext cx="1508126" cy="584776"/>
            </a:xfrm>
            <a:prstGeom prst="rect">
              <a:avLst/>
            </a:prstGeom>
            <a:noFill/>
          </p:spPr>
          <p:txBody>
            <a:bodyPr wrap="square" rtlCol="0">
              <a:spAutoFit/>
            </a:bodyPr>
            <a:lstStyle/>
            <a:p>
              <a:pPr algn="ctr"/>
              <a:r>
                <a:rPr lang="hu-HU" sz="3200">
                  <a:latin typeface="Segoe UI Light" panose="020B0502040204020203" pitchFamily="34" charset="0"/>
                </a:rPr>
                <a:t>Helló!</a:t>
              </a:r>
              <a:endParaRPr lang="hu-HU" sz="3200" b="1">
                <a:latin typeface="Segoe UI Light" panose="020B0502040204020203" pitchFamily="34" charset="0"/>
                <a:cs typeface="Segoe UI Light" panose="020B0502040204020203" pitchFamily="34" charset="0"/>
              </a:endParaRPr>
            </a:p>
          </p:txBody>
        </p:sp>
        <p:grpSp>
          <p:nvGrpSpPr>
            <p:cNvPr id="31" name="Group 30"/>
            <p:cNvGrpSpPr/>
            <p:nvPr/>
          </p:nvGrpSpPr>
          <p:grpSpPr>
            <a:xfrm>
              <a:off x="4889500" y="1365250"/>
              <a:ext cx="1635125" cy="904875"/>
              <a:chOff x="5810250" y="539750"/>
              <a:chExt cx="1635125" cy="904875"/>
            </a:xfrm>
          </p:grpSpPr>
          <p:sp>
            <p:nvSpPr>
              <p:cNvPr id="23" name="Rounded Rectangular Callout 22"/>
              <p:cNvSpPr/>
              <p:nvPr/>
            </p:nvSpPr>
            <p:spPr>
              <a:xfrm flipH="1">
                <a:off x="5810250"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20" name="TextBox 19"/>
              <p:cNvSpPr txBox="1"/>
              <p:nvPr/>
            </p:nvSpPr>
            <p:spPr>
              <a:xfrm>
                <a:off x="5873750" y="682625"/>
                <a:ext cx="1508126" cy="584776"/>
              </a:xfrm>
              <a:prstGeom prst="rect">
                <a:avLst/>
              </a:prstGeom>
              <a:noFill/>
            </p:spPr>
            <p:txBody>
              <a:bodyPr wrap="square" rtlCol="0">
                <a:spAutoFit/>
              </a:bodyPr>
              <a:lstStyle/>
              <a:p>
                <a:pPr algn="ctr"/>
                <a:r>
                  <a:rPr lang="hu-HU" sz="3200">
                    <a:latin typeface="Segoe UI Light" panose="020B0502040204020203" pitchFamily="34" charset="0"/>
                  </a:rPr>
                  <a:t>?</a:t>
                </a:r>
                <a:endParaRPr lang="hu-HU" sz="3200" b="1">
                  <a:latin typeface="Segoe UI Light" panose="020B0502040204020203" pitchFamily="34" charset="0"/>
                  <a:cs typeface="Segoe UI Light" panose="020B0502040204020203" pitchFamily="34" charset="0"/>
                </a:endParaRPr>
              </a:p>
            </p:txBody>
          </p:sp>
        </p:grpSp>
        <p:grpSp>
          <p:nvGrpSpPr>
            <p:cNvPr id="28" name="Group 27"/>
            <p:cNvGrpSpPr/>
            <p:nvPr/>
          </p:nvGrpSpPr>
          <p:grpSpPr>
            <a:xfrm>
              <a:off x="5004747" y="2966096"/>
              <a:ext cx="3440753" cy="1737095"/>
              <a:chOff x="5036497" y="3474096"/>
              <a:chExt cx="3440753" cy="1737095"/>
            </a:xfrm>
          </p:grpSpPr>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1456" y="3474096"/>
                <a:ext cx="2745794" cy="1526640"/>
              </a:xfrm>
              <a:prstGeom prst="rect">
                <a:avLst/>
              </a:prstGeom>
            </p:spPr>
          </p:pic>
          <p:pic>
            <p:nvPicPr>
              <p:cNvPr id="24" name="Picture 2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grpSp>
      <p:sp>
        <p:nvSpPr>
          <p:cNvPr id="5" name="Title 4" hidden="1"/>
          <p:cNvSpPr>
            <a:spLocks noGrp="1"/>
          </p:cNvSpPr>
          <p:nvPr>
            <p:ph type="ctrTitle"/>
          </p:nvPr>
        </p:nvSpPr>
        <p:spPr/>
        <p:txBody>
          <a:bodyPr/>
          <a:lstStyle/>
          <a:p>
            <a:r>
              <a:rPr lang="hu-HU"/>
              <a:t>A számítógépekkel lehet kommunikálni</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6</a:t>
            </a:fld>
            <a:endParaRPr lang="hu-HU"/>
          </a:p>
        </p:txBody>
      </p:sp>
    </p:spTree>
    <p:extLst>
      <p:ext uri="{BB962C8B-B14F-4D97-AF65-F5344CB8AC3E}">
        <p14:creationId xmlns:p14="http://schemas.microsoft.com/office/powerpoint/2010/main" val="496595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descr="Egy lány kódnyelven beszél egy táblagépnek és okostelefonnak. Az eszközök megértik, amit mond, mert a lány a nyelvükön szól hozzájuk. Kódnyelven." title="Lány beszélget egy számítógéppel kódnyelven"/>
          <p:cNvGrpSpPr/>
          <p:nvPr/>
        </p:nvGrpSpPr>
        <p:grpSpPr>
          <a:xfrm>
            <a:off x="12700" y="0"/>
            <a:ext cx="9116501" cy="5715000"/>
            <a:chOff x="12700" y="0"/>
            <a:chExt cx="9116501" cy="5715000"/>
          </a:xfrm>
        </p:grpSpPr>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275" y="1952625"/>
              <a:ext cx="2951251" cy="3397250"/>
            </a:xfrm>
            <a:prstGeom prst="rect">
              <a:avLst/>
            </a:prstGeom>
          </p:spPr>
        </p:pic>
        <p:sp>
          <p:nvSpPr>
            <p:cNvPr id="22" name="Rounded Rectangular Callout 21"/>
            <p:cNvSpPr/>
            <p:nvPr/>
          </p:nvSpPr>
          <p:spPr>
            <a:xfrm>
              <a:off x="2428875"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17" name="TextBox 16"/>
            <p:cNvSpPr txBox="1"/>
            <p:nvPr/>
          </p:nvSpPr>
          <p:spPr>
            <a:xfrm>
              <a:off x="2492375" y="682625"/>
              <a:ext cx="1508126" cy="584776"/>
            </a:xfrm>
            <a:prstGeom prst="rect">
              <a:avLst/>
            </a:prstGeom>
            <a:noFill/>
          </p:spPr>
          <p:txBody>
            <a:bodyPr wrap="square" rtlCol="0">
              <a:spAutoFit/>
            </a:bodyPr>
            <a:lstStyle/>
            <a:p>
              <a:pPr algn="ctr"/>
              <a:r>
                <a:rPr lang="hu-HU" sz="3200">
                  <a:latin typeface="Segoe UI Light" panose="020B0502040204020203" pitchFamily="34" charset="0"/>
                </a:rPr>
                <a:t>&lt;/&gt; {}</a:t>
              </a:r>
              <a:endParaRPr lang="hu-HU" sz="3200" b="1">
                <a:latin typeface="Segoe UI Light" panose="020B0502040204020203" pitchFamily="34" charset="0"/>
                <a:cs typeface="Segoe UI Light" panose="020B0502040204020203" pitchFamily="34" charset="0"/>
              </a:endParaRPr>
            </a:p>
          </p:txBody>
        </p:sp>
        <p:grpSp>
          <p:nvGrpSpPr>
            <p:cNvPr id="2" name="Group 1"/>
            <p:cNvGrpSpPr/>
            <p:nvPr/>
          </p:nvGrpSpPr>
          <p:grpSpPr>
            <a:xfrm>
              <a:off x="4873625" y="1349375"/>
              <a:ext cx="1635125" cy="904875"/>
              <a:chOff x="4873625" y="1317625"/>
              <a:chExt cx="1635125" cy="904875"/>
            </a:xfrm>
          </p:grpSpPr>
          <p:sp>
            <p:nvSpPr>
              <p:cNvPr id="23" name="Rounded Rectangular Callout 22"/>
              <p:cNvSpPr/>
              <p:nvPr/>
            </p:nvSpPr>
            <p:spPr>
              <a:xfrm flipH="1">
                <a:off x="4873625" y="1317625"/>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19" name="TextBox 18"/>
              <p:cNvSpPr txBox="1"/>
              <p:nvPr/>
            </p:nvSpPr>
            <p:spPr>
              <a:xfrm>
                <a:off x="4937124" y="1460500"/>
                <a:ext cx="1508126" cy="584776"/>
              </a:xfrm>
              <a:prstGeom prst="rect">
                <a:avLst/>
              </a:prstGeom>
              <a:noFill/>
            </p:spPr>
            <p:txBody>
              <a:bodyPr wrap="square" rtlCol="0">
                <a:spAutoFit/>
              </a:bodyPr>
              <a:lstStyle/>
              <a:p>
                <a:pPr algn="ctr"/>
                <a:r>
                  <a:rPr lang="hu-HU" sz="3200">
                    <a:latin typeface="Segoe UI Light" panose="020B0502040204020203" pitchFamily="34" charset="0"/>
                  </a:rPr>
                  <a:t>:)</a:t>
                </a:r>
                <a:endParaRPr lang="hu-HU" sz="3200" b="1">
                  <a:latin typeface="Segoe UI Light" panose="020B0502040204020203" pitchFamily="34" charset="0"/>
                  <a:cs typeface="Segoe UI Light" panose="020B0502040204020203" pitchFamily="34" charset="0"/>
                </a:endParaRPr>
              </a:p>
            </p:txBody>
          </p:sp>
        </p:grpSp>
        <p:grpSp>
          <p:nvGrpSpPr>
            <p:cNvPr id="24" name="Group 23"/>
            <p:cNvGrpSpPr/>
            <p:nvPr/>
          </p:nvGrpSpPr>
          <p:grpSpPr>
            <a:xfrm>
              <a:off x="5004747" y="2966096"/>
              <a:ext cx="3440753" cy="1737095"/>
              <a:chOff x="5036497" y="3474096"/>
              <a:chExt cx="3440753" cy="1737095"/>
            </a:xfrm>
          </p:grpSpPr>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1456" y="3474096"/>
                <a:ext cx="2745794" cy="1526640"/>
              </a:xfrm>
              <a:prstGeom prst="rect">
                <a:avLst/>
              </a:prstGeom>
            </p:spPr>
          </p:pic>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grpSp>
      <p:sp>
        <p:nvSpPr>
          <p:cNvPr id="6" name="Title 5" hidden="1"/>
          <p:cNvSpPr>
            <a:spLocks noGrp="1"/>
          </p:cNvSpPr>
          <p:nvPr>
            <p:ph type="ctrTitle"/>
          </p:nvPr>
        </p:nvSpPr>
        <p:spPr/>
        <p:txBody>
          <a:bodyPr/>
          <a:lstStyle/>
          <a:p>
            <a:r>
              <a:rPr lang="hu-HU"/>
              <a:t>A számítógépek kódnyelven értenek.</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7</a:t>
            </a:fld>
            <a:endParaRPr lang="hu-HU"/>
          </a:p>
        </p:txBody>
      </p:sp>
    </p:spTree>
    <p:extLst>
      <p:ext uri="{BB962C8B-B14F-4D97-AF65-F5344CB8AC3E}">
        <p14:creationId xmlns:p14="http://schemas.microsoft.com/office/powerpoint/2010/main" val="725212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7" name="Rectangle 6"/>
          <p:cNvSpPr/>
          <p:nvPr/>
        </p:nvSpPr>
        <p:spPr>
          <a:xfrm>
            <a:off x="647700" y="2540668"/>
            <a:ext cx="3695700" cy="646331"/>
          </a:xfrm>
          <a:prstGeom prst="rect">
            <a:avLst/>
          </a:prstGeom>
        </p:spPr>
        <p:txBody>
          <a:bodyPr wrap="square">
            <a:spAutoFit/>
          </a:bodyPr>
          <a:lstStyle/>
          <a:p>
            <a:r>
              <a:rPr lang="hu-HU" sz="3600">
                <a:solidFill>
                  <a:schemeClr val="bg1"/>
                </a:solidFill>
                <a:latin typeface="Segoe UI Light" panose="020B0502040204020203" pitchFamily="34" charset="0"/>
              </a:rPr>
              <a:t>A kódolás…</a:t>
            </a:r>
          </a:p>
        </p:txBody>
      </p:sp>
      <p:pic>
        <p:nvPicPr>
          <p:cNvPr id="8" name="Picture 7" descr="Egy robot és egy teknősbéka áll egy kocka tetején" title="Egy robot és egy teknősbéka áll egy kocka tetején"/>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5385" y="828358"/>
            <a:ext cx="3120188" cy="4058284"/>
          </a:xfrm>
          <a:prstGeom prst="rect">
            <a:avLst/>
          </a:prstGeom>
        </p:spPr>
      </p:pic>
      <p:sp>
        <p:nvSpPr>
          <p:cNvPr id="4" name="Title 3" hidden="1"/>
          <p:cNvSpPr>
            <a:spLocks noGrp="1"/>
          </p:cNvSpPr>
          <p:nvPr>
            <p:ph type="ctrTitle"/>
          </p:nvPr>
        </p:nvSpPr>
        <p:spPr/>
        <p:txBody>
          <a:bodyPr/>
          <a:lstStyle/>
          <a:p>
            <a:r>
              <a:rPr lang="hu-HU"/>
              <a:t>Mi az a kódolás?</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8</a:t>
            </a:fld>
            <a:endParaRPr lang="hu-HU"/>
          </a:p>
        </p:txBody>
      </p:sp>
    </p:spTree>
    <p:extLst>
      <p:ext uri="{BB962C8B-B14F-4D97-AF65-F5344CB8AC3E}">
        <p14:creationId xmlns:p14="http://schemas.microsoft.com/office/powerpoint/2010/main" val="664571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9300" y="2039112"/>
            <a:ext cx="685800" cy="685800"/>
          </a:xfrm>
          <a:prstGeom prst="rect">
            <a:avLst/>
          </a:prstGeom>
        </p:spPr>
      </p:pic>
      <p:sp>
        <p:nvSpPr>
          <p:cNvPr id="17" name="Rectangle 16"/>
          <p:cNvSpPr/>
          <p:nvPr/>
        </p:nvSpPr>
        <p:spPr>
          <a:xfrm>
            <a:off x="224592" y="2883752"/>
            <a:ext cx="4342724" cy="646331"/>
          </a:xfrm>
          <a:prstGeom prst="rect">
            <a:avLst/>
          </a:prstGeom>
        </p:spPr>
        <p:txBody>
          <a:bodyPr wrap="square">
            <a:spAutoFit/>
          </a:bodyPr>
          <a:lstStyle/>
          <a:p>
            <a:pPr algn="ctr"/>
            <a:r>
              <a:rPr lang="hu-HU" sz="3600">
                <a:solidFill>
                  <a:schemeClr val="bg1"/>
                </a:solidFill>
                <a:latin typeface="Segoe UI Light" panose="020B0502040204020203" pitchFamily="34" charset="0"/>
              </a:rPr>
              <a:t>Problémák megoldása</a:t>
            </a:r>
          </a:p>
        </p:txBody>
      </p:sp>
      <p:pic>
        <p:nvPicPr>
          <p:cNvPr id="10" name="Picture 9" descr="Egy kétlábú, kétszemű, emberszerű montessori torony áll egy kockán" title="Egy kétlábú, kétszemű, emberszerű montessori torony áll egy kockán"/>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32170" y="1317873"/>
            <a:ext cx="1656080" cy="3320046"/>
          </a:xfrm>
          <a:prstGeom prst="rect">
            <a:avLst/>
          </a:prstGeom>
        </p:spPr>
      </p:pic>
      <p:sp>
        <p:nvSpPr>
          <p:cNvPr id="6" name="Title 5" hidden="1"/>
          <p:cNvSpPr>
            <a:spLocks noGrp="1"/>
          </p:cNvSpPr>
          <p:nvPr>
            <p:ph type="ctrTitle"/>
          </p:nvPr>
        </p:nvSpPr>
        <p:spPr/>
        <p:txBody>
          <a:bodyPr/>
          <a:lstStyle/>
          <a:p>
            <a:r>
              <a:rPr lang="hu-HU"/>
              <a:t>Problémák megoldása</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9</a:t>
            </a:fld>
            <a:endParaRPr lang="hu-HU"/>
          </a:p>
        </p:txBody>
      </p:sp>
    </p:spTree>
    <p:extLst>
      <p:ext uri="{BB962C8B-B14F-4D97-AF65-F5344CB8AC3E}">
        <p14:creationId xmlns:p14="http://schemas.microsoft.com/office/powerpoint/2010/main" val="8888212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E22401AD78B3D4682BC7C45E974D4D1" ma:contentTypeVersion="4" ma:contentTypeDescription="Create a new document." ma:contentTypeScope="" ma:versionID="e50a2521f7c46e9be6c1972b8ff188d4">
  <xsd:schema xmlns:xsd="http://www.w3.org/2001/XMLSchema" xmlns:xs="http://www.w3.org/2001/XMLSchema" xmlns:p="http://schemas.microsoft.com/office/2006/metadata/properties" xmlns:ns2="c7d759ad-c71d-4e7a-8896-957c2805ad24" xmlns:ns3="2b0d53c9-b8af-48bb-a014-8ff2344c7d43" targetNamespace="http://schemas.microsoft.com/office/2006/metadata/properties" ma:root="true" ma:fieldsID="bc60b2ec9a3409e615657707bcfca7ec" ns2:_="" ns3:_="">
    <xsd:import namespace="c7d759ad-c71d-4e7a-8896-957c2805ad24"/>
    <xsd:import namespace="2b0d53c9-b8af-48bb-a014-8ff2344c7d43"/>
    <xsd:element name="properties">
      <xsd:complexType>
        <xsd:sequence>
          <xsd:element name="documentManagement">
            <xsd:complexType>
              <xsd:all>
                <xsd:element ref="ns2:Submitted_x0020_By" minOccurs="0"/>
                <xsd:element ref="ns2:Submitted_x0020_By1" minOccurs="0"/>
                <xsd:element ref="ns2:SharedWithUsers" minOccurs="0"/>
                <xsd:element ref="ns3:SharedWithDetails" minOccurs="0"/>
                <xsd:element ref="ns3: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d759ad-c71d-4e7a-8896-957c2805ad24" elementFormDefault="qualified">
    <xsd:import namespace="http://schemas.microsoft.com/office/2006/documentManagement/types"/>
    <xsd:import namespace="http://schemas.microsoft.com/office/infopath/2007/PartnerControls"/>
    <xsd:element name="Submitted_x0020_By" ma:index="8" nillable="true" ma:displayName="Submitted By" ma:list="UserInfo" ma:SharePointGroup="0" ma:internalName="Submitted_x0020_By" ma:showField="Titl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ubmitted_x0020_By1" ma:index="9" nillable="true" ma:displayName="Submitted By" ma:internalName="Submitted_x0020_By1">
      <xsd:simpleType>
        <xsd:restriction base="dms:Lookup">
          <xsd:maxLength value="255"/>
        </xsd:restriction>
      </xsd:simpleType>
    </xsd:element>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b0d53c9-b8af-48bb-a014-8ff2344c7d43" elementFormDefault="qualified">
    <xsd:import namespace="http://schemas.microsoft.com/office/2006/documentManagement/types"/>
    <xsd:import namespace="http://schemas.microsoft.com/office/infopath/2007/PartnerControls"/>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99B5CC-78B5-4F8C-BED5-3F9140DCB9E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7d759ad-c71d-4e7a-8896-957c2805ad24"/>
    <ds:schemaRef ds:uri="2b0d53c9-b8af-48bb-a014-8ff2344c7d4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D52A4CE-5BBF-4C96-93F5-8D18FE4A30E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2039</Words>
  <Application>Microsoft Office PowerPoint</Application>
  <PresentationFormat>On-screen Show (16:10)</PresentationFormat>
  <Paragraphs>331</Paragraphs>
  <Slides>20</Slides>
  <Notes>20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handy</vt:lpstr>
      <vt:lpstr>Arial</vt:lpstr>
      <vt:lpstr>Calibri</vt:lpstr>
      <vt:lpstr>Calibri Light</vt:lpstr>
      <vt:lpstr>Segoe Pro Light</vt:lpstr>
      <vt:lpstr>Segoe UI Light</vt:lpstr>
      <vt:lpstr>Office Theme</vt:lpstr>
      <vt:lpstr>Üdvözöl titeket az Hour of Code™!</vt:lpstr>
      <vt:lpstr>Beszéljünk a kódolásról!</vt:lpstr>
      <vt:lpstr>Hour of Code™ videó a Code.org-tól</vt:lpstr>
      <vt:lpstr>Mit tudtok a „kódolás”-ról? </vt:lpstr>
      <vt:lpstr>A kódolás… </vt:lpstr>
      <vt:lpstr>A számítógépekkel lehet kommunikálni</vt:lpstr>
      <vt:lpstr>A számítógépek kódnyelven értenek.</vt:lpstr>
      <vt:lpstr>Mi az a kódolás?</vt:lpstr>
      <vt:lpstr>Problémák megoldása</vt:lpstr>
      <vt:lpstr>Használjátok a fantáziátokat!</vt:lpstr>
      <vt:lpstr>Közös munka a barátokkal</vt:lpstr>
      <vt:lpstr>Mit szerettek csinálni?</vt:lpstr>
      <vt:lpstr>Használjuk a kódolást a nekünk tetsző területen</vt:lpstr>
      <vt:lpstr>Hogyan működik </vt:lpstr>
      <vt:lpstr>Oktatóprogram keresése</vt:lpstr>
      <vt:lpstr>Befejezés </vt:lpstr>
      <vt:lpstr>Most mit gondoltok a kódolásról? </vt:lpstr>
      <vt:lpstr>PowerPoint Presentation</vt:lpstr>
      <vt:lpstr>További lépések</vt:lpstr>
      <vt:lpstr>Köszönjük, hogy csatlakoztatok!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Hour of Code™</dc:title>
  <cp:revision>2</cp:revision>
  <dcterms:modified xsi:type="dcterms:W3CDTF">2017-11-01T10:39:19Z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0x0101002E22401AD78B3D4682BC7C45E974D4D1</vt:lpwstr>
  </property>
</Properties>
</file>

<file path=docProps/thumbnail.jpeg>
</file>